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6858000" cx="12192000"/>
  <p:notesSz cx="6858000" cy="9144000"/>
  <p:embeddedFontLst>
    <p:embeddedFont>
      <p:font typeface="Playfair Display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7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5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4.xml"/><Relationship Id="rId74" Type="http://schemas.openxmlformats.org/officeDocument/2006/relationships/font" Target="fonts/OpenSans-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customschemas.google.com/relationships/presentationmetadata" Target="meta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PlayfairDisplay-boldItalic.fntdata"/><Relationship Id="rId70" Type="http://schemas.openxmlformats.org/officeDocument/2006/relationships/font" Target="fonts/PlayfairDisplay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PlayfairDisplay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layfairDisplay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7d93f290d_1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27d93f290d_1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7d93f290d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27d93f290d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7d93f290d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27d93f290d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7d93f290d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27d93f290d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7d93f290d_2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27d93f290d_2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7d93f290d_2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27d93f290d_2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7d93f290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27d93f290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8f2e5a0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28f2e5a0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7d93f290d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27d93f290d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27d93f290d_1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27d93f290d_1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7d93f290d_1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27d93f290d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7d93f290d_2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27d93f290d_2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7d93f290d_1_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7d93f290d_1_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7d93f290d_2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27d93f290d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7d93f290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27d93f290d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7d93f290d_2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27d93f290d_2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7d93f290d_2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27d93f290d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7d93f290d_3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27d93f290d_3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7d93f290d_2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27d93f290d_2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7d93f290d_2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27d93f290d_2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7d93f290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27d93f290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7d93f290d_2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27d93f290d_2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27d93f290d_3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327d93f290d_3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27d93f290d_3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27d93f290d_3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27d93f290d_3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327d93f290d_3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7d93f290d_2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27d93f290d_2_2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27d93f290d_3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27d93f290d_3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7d93f290d_2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27d93f290d_2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7d93f290d_3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27d93f290d_3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831332ad9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2831332ad9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27d93f290d_2_3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27d93f290d_2_3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7d93f290d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27d93f290d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28f2e5a06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28f2e5a06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2831332ad9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32831332ad9_1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27d93f290d_2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27d93f290d_2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7d93f290d_3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27d93f290d_3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27d93f290d_2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27d93f290d_2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7d93f290d_2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27d93f290d_2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27d93f290d_2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27d93f290d_2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2831332ad9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2831332ad9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2831332ad9_1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2831332ad9_1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28467227b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28467227b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7d93f290d_1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27d93f290d_1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2831332ad9_1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2831332ad9_1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28467227b5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28467227b5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28467227b5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28467227b5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28467227b5_0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328467227b5_0_5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27d93f290d_2_1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327d93f290d_2_1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28467227b5_0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328467227b5_0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27d93f290d_2_1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327d93f290d_2_1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27d93f290d_2_1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327d93f290d_2_1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28467227b5_0_6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328467227b5_0_6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28467227b5_0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328467227b5_0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7d93f290d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27d93f290d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328f2e5a06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27d93f290d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27d93f290d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7d93f290d_1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27d93f290d_1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7d93f290d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27d93f290d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02">
  <p:cSld name="4_Title 02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02">
  <p:cSld name="8_Title 02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b="1" i="0" sz="5600" u="none" cap="none" strike="noStrik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3" type="body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b="0" i="0" sz="30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0" i="0" sz="4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logo with a square and a square with a square and a square with a square with a square with a square with a square with a square with a square with a square with a square with&#10;&#10;Description automatically generated" id="13" name="Google Shape;13;p14"/>
          <p:cNvPicPr preferRelativeResize="0"/>
          <p:nvPr/>
        </p:nvPicPr>
        <p:blipFill rotWithShape="1">
          <a:blip r:embed="rId1">
            <a:alphaModFix/>
          </a:blip>
          <a:srcRect b="31094" l="0" r="2540" t="0"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square and a square with a square and a square with a square with a square with a square with a square with a square with a square with a square with a square with&#10;&#10;Description automatically generated" id="14" name="Google Shape;14;p14"/>
          <p:cNvPicPr preferRelativeResize="0"/>
          <p:nvPr/>
        </p:nvPicPr>
        <p:blipFill rotWithShape="1">
          <a:blip r:embed="rId1">
            <a:alphaModFix/>
          </a:blip>
          <a:srcRect b="4923" l="0" r="5327" t="67258"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lecture hall&#10;&#10;Description automatically generated" id="15" name="Google Shape;15;p14"/>
          <p:cNvPicPr preferRelativeResize="0"/>
          <p:nvPr/>
        </p:nvPicPr>
        <p:blipFill rotWithShape="1">
          <a:blip r:embed="rId2">
            <a:alphaModFix/>
          </a:blip>
          <a:srcRect b="987" l="44078" r="0" t="89574"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Relationship Id="rId4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6" Type="http://schemas.openxmlformats.org/officeDocument/2006/relationships/image" Target="../media/image4.jpg"/><Relationship Id="rId7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blue and green structure"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22940"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Language Processing and </a:t>
            </a:r>
            <a:b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ANA CONDEZ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90443" y="5280338"/>
            <a:ext cx="4828597" cy="822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081805" y="5280288"/>
            <a:ext cx="4828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7d93f290d_1_12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Tokenization</a:t>
            </a:r>
            <a:endParaRPr b="1" sz="3600"/>
          </a:p>
        </p:txBody>
      </p:sp>
      <p:sp>
        <p:nvSpPr>
          <p:cNvPr id="192" name="Google Shape;192;g327d93f290d_1_121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3" name="Google Shape;193;g327d93f290d_1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27d93f290d_1_121"/>
          <p:cNvSpPr txBox="1"/>
          <p:nvPr/>
        </p:nvSpPr>
        <p:spPr>
          <a:xfrm>
            <a:off x="963700" y="1775375"/>
            <a:ext cx="105156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Tokenization </a:t>
            </a:r>
            <a:r>
              <a:rPr lang="en-US" sz="2400">
                <a:solidFill>
                  <a:schemeClr val="dk1"/>
                </a:solidFill>
              </a:rPr>
              <a:t>involves dividing the text into smaller, meaningful units termed </a:t>
            </a:r>
            <a:r>
              <a:rPr b="1" lang="en-US" sz="2400">
                <a:solidFill>
                  <a:schemeClr val="dk1"/>
                </a:solidFill>
              </a:rPr>
              <a:t>tokens</a:t>
            </a:r>
            <a:r>
              <a:rPr lang="en-US" sz="2400">
                <a:solidFill>
                  <a:schemeClr val="dk1"/>
                </a:solidFill>
              </a:rPr>
              <a:t>. </a:t>
            </a:r>
            <a:r>
              <a:rPr lang="en-US" sz="2400">
                <a:solidFill>
                  <a:schemeClr val="dk1"/>
                </a:solidFill>
              </a:rPr>
              <a:t>Every NLP task requires text normalization: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Tokenizing (segmenting) words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Normalizing word formats: </a:t>
            </a:r>
            <a:r>
              <a:rPr b="1" lang="en-US" sz="2400">
                <a:solidFill>
                  <a:schemeClr val="dk1"/>
                </a:solidFill>
              </a:rPr>
              <a:t>standardizing </a:t>
            </a:r>
            <a:r>
              <a:rPr lang="en-US" sz="2400">
                <a:solidFill>
                  <a:schemeClr val="dk1"/>
                </a:solidFill>
              </a:rPr>
              <a:t>text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Segmenting sentences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5" name="Google Shape;195;g327d93f290d_1_121"/>
          <p:cNvSpPr txBox="1"/>
          <p:nvPr/>
        </p:nvSpPr>
        <p:spPr>
          <a:xfrm>
            <a:off x="910175" y="4746675"/>
            <a:ext cx="105156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After tokenizing and parsing the text, we’ll have a </a:t>
            </a:r>
            <a:r>
              <a:rPr b="1" lang="en-US" sz="2400">
                <a:solidFill>
                  <a:schemeClr val="dk1"/>
                </a:solidFill>
              </a:rPr>
              <a:t>vocabulary! </a:t>
            </a:r>
            <a:r>
              <a:rPr lang="en-US" sz="2400">
                <a:solidFill>
                  <a:schemeClr val="dk1"/>
                </a:solidFill>
              </a:rPr>
              <a:t>(i.e., the set of all unique individual tokens in the corpus)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6" name="Google Shape;196;g327d93f290d_1_121"/>
          <p:cNvSpPr txBox="1"/>
          <p:nvPr/>
        </p:nvSpPr>
        <p:spPr>
          <a:xfrm>
            <a:off x="147375" y="5834025"/>
            <a:ext cx="632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Based on Prof. João Magalhães WiSDom Slides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7d93f290d_2_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Tokenization: </a:t>
            </a:r>
            <a:r>
              <a:rPr lang="en-US" sz="3600"/>
              <a:t>Space-based tokenization</a:t>
            </a:r>
            <a:endParaRPr sz="3600"/>
          </a:p>
        </p:txBody>
      </p:sp>
      <p:sp>
        <p:nvSpPr>
          <p:cNvPr id="202" name="Google Shape;202;g327d93f290d_2_3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3" name="Google Shape;203;g327d93f290d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27d93f290d_2_3"/>
          <p:cNvSpPr txBox="1"/>
          <p:nvPr/>
        </p:nvSpPr>
        <p:spPr>
          <a:xfrm>
            <a:off x="963700" y="1775375"/>
            <a:ext cx="103902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very simple way to tokenize​: We’ll be splitting text in </a:t>
            </a:r>
            <a:r>
              <a:rPr lang="en-US" sz="2400">
                <a:solidFill>
                  <a:schemeClr val="dk1"/>
                </a:solidFill>
              </a:rPr>
              <a:t>individual words based on </a:t>
            </a:r>
            <a:r>
              <a:rPr b="1" lang="en-US" sz="2400">
                <a:solidFill>
                  <a:srgbClr val="E69138"/>
                </a:solidFill>
              </a:rPr>
              <a:t>spacing</a:t>
            </a:r>
            <a:r>
              <a:rPr lang="en-US" sz="2400">
                <a:solidFill>
                  <a:schemeClr val="dk1"/>
                </a:solidFill>
              </a:rPr>
              <a:t>!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5" name="Google Shape;205;g327d93f290d_2_3"/>
          <p:cNvSpPr txBox="1"/>
          <p:nvPr/>
        </p:nvSpPr>
        <p:spPr>
          <a:xfrm>
            <a:off x="1009875" y="3761475"/>
            <a:ext cx="23205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“Just do it”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06" name="Google Shape;206;g327d93f290d_2_3"/>
          <p:cNvCxnSpPr>
            <a:stCxn id="205" idx="3"/>
          </p:cNvCxnSpPr>
          <p:nvPr/>
        </p:nvCxnSpPr>
        <p:spPr>
          <a:xfrm>
            <a:off x="3330375" y="4078275"/>
            <a:ext cx="6438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g327d93f290d_2_3"/>
          <p:cNvSpPr/>
          <p:nvPr/>
        </p:nvSpPr>
        <p:spPr>
          <a:xfrm>
            <a:off x="4508250" y="3249600"/>
            <a:ext cx="3616800" cy="15960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Tokenizer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Splits the text into </a:t>
            </a:r>
            <a:r>
              <a:rPr lang="en-US" sz="1900">
                <a:solidFill>
                  <a:schemeClr val="lt1"/>
                </a:solidFill>
              </a:rPr>
              <a:t>individual</a:t>
            </a:r>
            <a:r>
              <a:rPr lang="en-US" sz="1900">
                <a:solidFill>
                  <a:schemeClr val="lt1"/>
                </a:solidFill>
              </a:rPr>
              <a:t> words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208" name="Google Shape;208;g327d93f290d_2_3"/>
          <p:cNvCxnSpPr/>
          <p:nvPr/>
        </p:nvCxnSpPr>
        <p:spPr>
          <a:xfrm>
            <a:off x="8392088" y="4047600"/>
            <a:ext cx="6438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09" name="Google Shape;209;g327d93f290d_2_3"/>
          <p:cNvGrpSpPr/>
          <p:nvPr/>
        </p:nvGrpSpPr>
        <p:grpSpPr>
          <a:xfrm>
            <a:off x="9302925" y="2934575"/>
            <a:ext cx="1879200" cy="2287375"/>
            <a:chOff x="9344800" y="2813738"/>
            <a:chExt cx="1879200" cy="2287375"/>
          </a:xfrm>
        </p:grpSpPr>
        <p:sp>
          <p:nvSpPr>
            <p:cNvPr id="210" name="Google Shape;210;g327d93f290d_2_3"/>
            <p:cNvSpPr/>
            <p:nvPr/>
          </p:nvSpPr>
          <p:spPr>
            <a:xfrm>
              <a:off x="9344800" y="2813738"/>
              <a:ext cx="1879200" cy="63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Just</a:t>
              </a:r>
              <a:endParaRPr sz="2400"/>
            </a:p>
          </p:txBody>
        </p:sp>
        <p:sp>
          <p:nvSpPr>
            <p:cNvPr id="211" name="Google Shape;211;g327d93f290d_2_3"/>
            <p:cNvSpPr/>
            <p:nvPr/>
          </p:nvSpPr>
          <p:spPr>
            <a:xfrm>
              <a:off x="9344800" y="3640625"/>
              <a:ext cx="1879200" cy="63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do</a:t>
              </a:r>
              <a:endParaRPr sz="2400"/>
            </a:p>
          </p:txBody>
        </p:sp>
        <p:sp>
          <p:nvSpPr>
            <p:cNvPr id="212" name="Google Shape;212;g327d93f290d_2_3"/>
            <p:cNvSpPr/>
            <p:nvPr/>
          </p:nvSpPr>
          <p:spPr>
            <a:xfrm>
              <a:off x="9344800" y="4467513"/>
              <a:ext cx="1879200" cy="633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it</a:t>
              </a:r>
              <a:endParaRPr sz="24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7d93f290d_2_2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Tokenization: </a:t>
            </a:r>
            <a:r>
              <a:rPr lang="en-US" sz="3600"/>
              <a:t>Limitations</a:t>
            </a:r>
            <a:endParaRPr sz="3600"/>
          </a:p>
        </p:txBody>
      </p:sp>
      <p:sp>
        <p:nvSpPr>
          <p:cNvPr id="218" name="Google Shape;218;g327d93f290d_2_24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19" name="Google Shape;219;g327d93f290d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27d93f290d_2_24"/>
          <p:cNvSpPr txBox="1"/>
          <p:nvPr/>
        </p:nvSpPr>
        <p:spPr>
          <a:xfrm>
            <a:off x="993825" y="1602075"/>
            <a:ext cx="102432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Punctuation: </a:t>
            </a:r>
            <a:r>
              <a:rPr lang="en-US" sz="2400">
                <a:solidFill>
                  <a:schemeClr val="dk1"/>
                </a:solidFill>
              </a:rPr>
              <a:t>We can’t just crudely remove it.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-US" sz="2400">
                <a:solidFill>
                  <a:srgbClr val="666666"/>
                </a:solidFill>
              </a:rPr>
              <a:t>Ph.D.			- $45.55			- 03/10/2023 			-#lxmls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Clitic: </a:t>
            </a:r>
            <a:r>
              <a:rPr lang="en-US" sz="2400">
                <a:solidFill>
                  <a:schemeClr val="dk1"/>
                </a:solidFill>
              </a:rPr>
              <a:t>Words that </a:t>
            </a:r>
            <a:r>
              <a:rPr lang="en-US" sz="2400">
                <a:solidFill>
                  <a:schemeClr val="dk1"/>
                </a:solidFill>
              </a:rPr>
              <a:t>don't</a:t>
            </a:r>
            <a:r>
              <a:rPr lang="en-US" sz="2400">
                <a:solidFill>
                  <a:schemeClr val="dk1"/>
                </a:solidFill>
              </a:rPr>
              <a:t> stand on their own.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rgbClr val="666666"/>
                </a:solidFill>
              </a:rPr>
              <a:t>“are”</a:t>
            </a:r>
            <a:r>
              <a:rPr lang="en-US" sz="2400">
                <a:solidFill>
                  <a:schemeClr val="dk1"/>
                </a:solidFill>
              </a:rPr>
              <a:t> in </a:t>
            </a:r>
            <a:r>
              <a:rPr lang="en-US" sz="2400">
                <a:solidFill>
                  <a:srgbClr val="666666"/>
                </a:solidFill>
              </a:rPr>
              <a:t>“we’re”</a:t>
            </a:r>
            <a:r>
              <a:rPr lang="en-US" sz="2400">
                <a:solidFill>
                  <a:schemeClr val="dk1"/>
                </a:solidFill>
              </a:rPr>
              <a:t>, French </a:t>
            </a:r>
            <a:r>
              <a:rPr lang="en-US" sz="2400">
                <a:solidFill>
                  <a:srgbClr val="666666"/>
                </a:solidFill>
              </a:rPr>
              <a:t>“je”</a:t>
            </a:r>
            <a:r>
              <a:rPr lang="en-US" sz="2400">
                <a:solidFill>
                  <a:schemeClr val="dk1"/>
                </a:solidFill>
              </a:rPr>
              <a:t> in </a:t>
            </a:r>
            <a:r>
              <a:rPr lang="en-US" sz="2400">
                <a:solidFill>
                  <a:srgbClr val="666666"/>
                </a:solidFill>
              </a:rPr>
              <a:t>“j’ai”</a:t>
            </a:r>
            <a:r>
              <a:rPr lang="en-US" sz="2400">
                <a:solidFill>
                  <a:schemeClr val="dk1"/>
                </a:solidFill>
              </a:rPr>
              <a:t>, </a:t>
            </a:r>
            <a:r>
              <a:rPr lang="en-US" sz="2400">
                <a:solidFill>
                  <a:srgbClr val="666666"/>
                </a:solidFill>
              </a:rPr>
              <a:t>“le”</a:t>
            </a:r>
            <a:r>
              <a:rPr lang="en-US" sz="2400">
                <a:solidFill>
                  <a:schemeClr val="dk1"/>
                </a:solidFill>
              </a:rPr>
              <a:t> in </a:t>
            </a:r>
            <a:r>
              <a:rPr lang="en-US" sz="2400">
                <a:solidFill>
                  <a:srgbClr val="666666"/>
                </a:solidFill>
              </a:rPr>
              <a:t>“l’honneur”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Multiword expressions: </a:t>
            </a:r>
            <a:r>
              <a:rPr lang="en-US" sz="2400">
                <a:solidFill>
                  <a:schemeClr val="dk1"/>
                </a:solidFill>
              </a:rPr>
              <a:t>When should they be divided? (if ever)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Char char="-"/>
            </a:pPr>
            <a:r>
              <a:rPr lang="en-US" sz="2400">
                <a:solidFill>
                  <a:srgbClr val="666666"/>
                </a:solidFill>
              </a:rPr>
              <a:t>New York 	- Barack Obama		- Credit Card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7d93f290d_2_3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Data-driven Tokenization</a:t>
            </a:r>
            <a:endParaRPr b="1" sz="3600"/>
          </a:p>
        </p:txBody>
      </p:sp>
      <p:sp>
        <p:nvSpPr>
          <p:cNvPr id="226" name="Google Shape;226;g327d93f290d_2_31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7" name="Google Shape;227;g327d93f290d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27d93f290d_2_31"/>
          <p:cNvSpPr txBox="1"/>
          <p:nvPr/>
        </p:nvSpPr>
        <p:spPr>
          <a:xfrm>
            <a:off x="982425" y="1690575"/>
            <a:ext cx="103713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Given these limitations, we can leverage </a:t>
            </a:r>
            <a:r>
              <a:rPr b="1" lang="en-US" sz="2400">
                <a:solidFill>
                  <a:srgbClr val="E69138"/>
                </a:solidFill>
              </a:rPr>
              <a:t>data</a:t>
            </a:r>
            <a:r>
              <a:rPr lang="en-US" sz="2400">
                <a:solidFill>
                  <a:schemeClr val="dk1"/>
                </a:solidFill>
              </a:rPr>
              <a:t> to learn how to </a:t>
            </a:r>
            <a:r>
              <a:rPr b="1" lang="en-US" sz="2400">
                <a:solidFill>
                  <a:srgbClr val="E69138"/>
                </a:solidFill>
              </a:rPr>
              <a:t>tokenize</a:t>
            </a:r>
            <a:r>
              <a:rPr lang="en-US" sz="2400">
                <a:solidFill>
                  <a:schemeClr val="dk1"/>
                </a:solidFill>
              </a:rPr>
              <a:t>!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	Instead of relying on </a:t>
            </a:r>
            <a:r>
              <a:rPr b="1" lang="en-US" sz="2400">
                <a:solidFill>
                  <a:schemeClr val="dk1"/>
                </a:solidFill>
              </a:rPr>
              <a:t>predetermined</a:t>
            </a:r>
            <a:r>
              <a:rPr b="1" lang="en-US" sz="2400">
                <a:solidFill>
                  <a:schemeClr val="dk1"/>
                </a:solidFill>
              </a:rPr>
              <a:t> linguistic rules</a:t>
            </a:r>
            <a:r>
              <a:rPr lang="en-US" sz="2400">
                <a:solidFill>
                  <a:schemeClr val="dk1"/>
                </a:solidFill>
              </a:rPr>
              <a:t>, the tokenizer learns from the patterns of the data </a:t>
            </a:r>
            <a:r>
              <a:rPr b="1" lang="en-US" sz="2400">
                <a:solidFill>
                  <a:schemeClr val="dk1"/>
                </a:solidFill>
              </a:rPr>
              <a:t>how </a:t>
            </a:r>
            <a:r>
              <a:rPr lang="en-US" sz="2400">
                <a:solidFill>
                  <a:schemeClr val="dk1"/>
                </a:solidFill>
              </a:rPr>
              <a:t>to tokenize the words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9" name="Google Shape;229;g327d93f290d_2_31"/>
          <p:cNvSpPr/>
          <p:nvPr/>
        </p:nvSpPr>
        <p:spPr>
          <a:xfrm>
            <a:off x="6706050" y="3503650"/>
            <a:ext cx="5011500" cy="1506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Tokens do not have to be entire words!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30" name="Google Shape;230;g327d93f290d_2_31"/>
          <p:cNvSpPr txBox="1"/>
          <p:nvPr/>
        </p:nvSpPr>
        <p:spPr>
          <a:xfrm>
            <a:off x="1127550" y="3513850"/>
            <a:ext cx="52824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Tokens can be part of words as well as whole words: we can use </a:t>
            </a:r>
            <a:r>
              <a:rPr b="1" lang="en-US" sz="2400">
                <a:solidFill>
                  <a:schemeClr val="dk1"/>
                </a:solidFill>
              </a:rPr>
              <a:t>subword tokens</a:t>
            </a:r>
            <a:endParaRPr b="1" sz="24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27d93f290d_2_31"/>
          <p:cNvSpPr txBox="1"/>
          <p:nvPr/>
        </p:nvSpPr>
        <p:spPr>
          <a:xfrm>
            <a:off x="1127550" y="5084225"/>
            <a:ext cx="55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Unhappiness → ["un", "happy", "ness"]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7d93f290d_2_4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Byte Pair Encoding</a:t>
            </a:r>
            <a:endParaRPr b="1" sz="3600"/>
          </a:p>
        </p:txBody>
      </p:sp>
      <p:sp>
        <p:nvSpPr>
          <p:cNvPr id="237" name="Google Shape;237;g327d93f290d_2_43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8" name="Google Shape;238;g327d93f290d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27d93f290d_2_43"/>
          <p:cNvSpPr txBox="1"/>
          <p:nvPr/>
        </p:nvSpPr>
        <p:spPr>
          <a:xfrm>
            <a:off x="982425" y="1690575"/>
            <a:ext cx="10175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Initially</a:t>
            </a:r>
            <a:r>
              <a:rPr lang="en-US" sz="2400">
                <a:solidFill>
                  <a:schemeClr val="dk1"/>
                </a:solidFill>
              </a:rPr>
              <a:t>, the</a:t>
            </a:r>
            <a:r>
              <a:rPr lang="en-US" sz="2400">
                <a:solidFill>
                  <a:schemeClr val="dk1"/>
                </a:solidFill>
              </a:rPr>
              <a:t> vocabulary is the set of all individual characters</a:t>
            </a:r>
            <a:endParaRPr sz="2400">
              <a:solidFill>
                <a:schemeClr val="dk1"/>
              </a:solidFill>
            </a:endParaRPr>
          </a:p>
          <a:p>
            <a:pPr indent="457200" lvl="0" marL="5486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</a:rPr>
              <a:t>{A, B, C, D,…, a, b, c, d….}​</a:t>
            </a:r>
            <a:endParaRPr i="1"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Let the corpus be:</a:t>
            </a:r>
            <a:endParaRPr sz="2400">
              <a:solidFill>
                <a:schemeClr val="dk1"/>
              </a:solidFill>
            </a:endParaRPr>
          </a:p>
          <a:p>
            <a:pPr indent="-381000" lvl="0" marL="18288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“May the Force be with you”</a:t>
            </a:r>
            <a:endParaRPr sz="2400">
              <a:solidFill>
                <a:schemeClr val="dk1"/>
              </a:solidFill>
            </a:endParaRPr>
          </a:p>
          <a:p>
            <a:pPr indent="-38100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“There's no place like home.”</a:t>
            </a:r>
            <a:endParaRPr sz="2400">
              <a:solidFill>
                <a:schemeClr val="dk1"/>
              </a:solidFill>
            </a:endParaRPr>
          </a:p>
          <a:p>
            <a:pPr indent="-38100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“I'll be back.”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7d93f290d_2_52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Byte Pair Encoding</a:t>
            </a:r>
            <a:endParaRPr b="1" sz="3600"/>
          </a:p>
        </p:txBody>
      </p:sp>
      <p:sp>
        <p:nvSpPr>
          <p:cNvPr id="245" name="Google Shape;245;g327d93f290d_2_52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6" name="Google Shape;246;g327d93f290d_2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g327d93f290d_2_52"/>
          <p:cNvGrpSpPr/>
          <p:nvPr/>
        </p:nvGrpSpPr>
        <p:grpSpPr>
          <a:xfrm>
            <a:off x="534175" y="1930750"/>
            <a:ext cx="3615900" cy="1638925"/>
            <a:chOff x="824825" y="1867425"/>
            <a:chExt cx="3615900" cy="1638925"/>
          </a:xfrm>
        </p:grpSpPr>
        <p:sp>
          <p:nvSpPr>
            <p:cNvPr id="248" name="Google Shape;248;g327d93f290d_2_52"/>
            <p:cNvSpPr/>
            <p:nvPr/>
          </p:nvSpPr>
          <p:spPr>
            <a:xfrm>
              <a:off x="1158425" y="2213950"/>
              <a:ext cx="3282300" cy="1292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Choose the two symbols that are most frequent in the training corpus</a:t>
              </a:r>
              <a:endParaRPr sz="2100"/>
            </a:p>
          </p:txBody>
        </p:sp>
        <p:sp>
          <p:nvSpPr>
            <p:cNvPr id="249" name="Google Shape;249;g327d93f290d_2_52"/>
            <p:cNvSpPr/>
            <p:nvPr/>
          </p:nvSpPr>
          <p:spPr>
            <a:xfrm>
              <a:off x="824825" y="1867425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1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250" name="Google Shape;250;g327d93f290d_2_52"/>
          <p:cNvGrpSpPr/>
          <p:nvPr/>
        </p:nvGrpSpPr>
        <p:grpSpPr>
          <a:xfrm>
            <a:off x="4409813" y="1930750"/>
            <a:ext cx="3615900" cy="1638925"/>
            <a:chOff x="824825" y="1867425"/>
            <a:chExt cx="3615900" cy="1638925"/>
          </a:xfrm>
        </p:grpSpPr>
        <p:sp>
          <p:nvSpPr>
            <p:cNvPr id="251" name="Google Shape;251;g327d93f290d_2_52"/>
            <p:cNvSpPr/>
            <p:nvPr/>
          </p:nvSpPr>
          <p:spPr>
            <a:xfrm>
              <a:off x="1158425" y="2213950"/>
              <a:ext cx="3282300" cy="1292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Merge them and add the merged symbol to the vocabulary</a:t>
              </a:r>
              <a:endParaRPr sz="2100"/>
            </a:p>
          </p:txBody>
        </p:sp>
        <p:sp>
          <p:nvSpPr>
            <p:cNvPr id="252" name="Google Shape;252;g327d93f290d_2_52"/>
            <p:cNvSpPr/>
            <p:nvPr/>
          </p:nvSpPr>
          <p:spPr>
            <a:xfrm>
              <a:off x="824825" y="1867425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2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253" name="Google Shape;253;g327d93f290d_2_52"/>
          <p:cNvGrpSpPr/>
          <p:nvPr/>
        </p:nvGrpSpPr>
        <p:grpSpPr>
          <a:xfrm>
            <a:off x="8285450" y="1930750"/>
            <a:ext cx="3615900" cy="1638925"/>
            <a:chOff x="824825" y="1867425"/>
            <a:chExt cx="3615900" cy="1638925"/>
          </a:xfrm>
        </p:grpSpPr>
        <p:sp>
          <p:nvSpPr>
            <p:cNvPr id="254" name="Google Shape;254;g327d93f290d_2_52"/>
            <p:cNvSpPr/>
            <p:nvPr/>
          </p:nvSpPr>
          <p:spPr>
            <a:xfrm>
              <a:off x="1158425" y="2213950"/>
              <a:ext cx="3282300" cy="1292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Replace</a:t>
              </a:r>
              <a:r>
                <a:rPr lang="en-US" sz="2100"/>
                <a:t> everything by the merged token in the corpus</a:t>
              </a:r>
              <a:endParaRPr sz="2100"/>
            </a:p>
          </p:txBody>
        </p:sp>
        <p:sp>
          <p:nvSpPr>
            <p:cNvPr id="255" name="Google Shape;255;g327d93f290d_2_52"/>
            <p:cNvSpPr/>
            <p:nvPr/>
          </p:nvSpPr>
          <p:spPr>
            <a:xfrm>
              <a:off x="824825" y="1867425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3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256" name="Google Shape;256;g327d93f290d_2_52"/>
          <p:cNvGrpSpPr/>
          <p:nvPr/>
        </p:nvGrpSpPr>
        <p:grpSpPr>
          <a:xfrm>
            <a:off x="1500325" y="3964375"/>
            <a:ext cx="1683600" cy="1041900"/>
            <a:chOff x="1526575" y="4041600"/>
            <a:chExt cx="1683600" cy="1041900"/>
          </a:xfrm>
        </p:grpSpPr>
        <p:sp>
          <p:nvSpPr>
            <p:cNvPr id="257" name="Google Shape;257;g327d93f290d_2_52"/>
            <p:cNvSpPr txBox="1"/>
            <p:nvPr/>
          </p:nvSpPr>
          <p:spPr>
            <a:xfrm>
              <a:off x="1526575" y="4041600"/>
              <a:ext cx="8418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</a:rPr>
                <a:t>“b” </a:t>
              </a:r>
              <a:endParaRPr b="1" sz="2900">
                <a:solidFill>
                  <a:schemeClr val="dk1"/>
                </a:solidFill>
              </a:endParaRPr>
            </a:p>
            <a:p>
              <a:pPr indent="0" lvl="0" marL="18288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327d93f290d_2_52"/>
            <p:cNvSpPr txBox="1"/>
            <p:nvPr/>
          </p:nvSpPr>
          <p:spPr>
            <a:xfrm>
              <a:off x="2368375" y="4041600"/>
              <a:ext cx="8418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</a:rPr>
                <a:t>“e” </a:t>
              </a:r>
              <a:endParaRPr b="1" sz="2900">
                <a:solidFill>
                  <a:schemeClr val="dk1"/>
                </a:solidFill>
              </a:endParaRPr>
            </a:p>
            <a:p>
              <a:pPr indent="0" lvl="0" marL="18288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g327d93f290d_2_52"/>
          <p:cNvSpPr txBox="1"/>
          <p:nvPr/>
        </p:nvSpPr>
        <p:spPr>
          <a:xfrm>
            <a:off x="4957325" y="3964375"/>
            <a:ext cx="29949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“b” + “e” = “be” </a:t>
            </a:r>
            <a:endParaRPr b="1" sz="2900">
              <a:solidFill>
                <a:schemeClr val="dk1"/>
              </a:solidFill>
            </a:endParaRPr>
          </a:p>
          <a:p>
            <a:pPr indent="0" lvl="0" marL="18288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g327d93f290d_2_52"/>
          <p:cNvGrpSpPr/>
          <p:nvPr/>
        </p:nvGrpSpPr>
        <p:grpSpPr>
          <a:xfrm>
            <a:off x="9474050" y="3964375"/>
            <a:ext cx="1683600" cy="1041900"/>
            <a:chOff x="1526575" y="4041600"/>
            <a:chExt cx="1683600" cy="1041900"/>
          </a:xfrm>
        </p:grpSpPr>
        <p:sp>
          <p:nvSpPr>
            <p:cNvPr id="261" name="Google Shape;261;g327d93f290d_2_52"/>
            <p:cNvSpPr txBox="1"/>
            <p:nvPr/>
          </p:nvSpPr>
          <p:spPr>
            <a:xfrm>
              <a:off x="1526575" y="4041600"/>
              <a:ext cx="8418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</a:rPr>
                <a:t>“b” </a:t>
              </a:r>
              <a:endParaRPr b="1" sz="2900">
                <a:solidFill>
                  <a:schemeClr val="dk1"/>
                </a:solidFill>
              </a:endParaRPr>
            </a:p>
            <a:p>
              <a:pPr indent="0" lvl="0" marL="18288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327d93f290d_2_52"/>
            <p:cNvSpPr txBox="1"/>
            <p:nvPr/>
          </p:nvSpPr>
          <p:spPr>
            <a:xfrm>
              <a:off x="2368375" y="4041600"/>
              <a:ext cx="8418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</a:rPr>
                <a:t>“e” </a:t>
              </a:r>
              <a:endParaRPr b="1" sz="2900">
                <a:solidFill>
                  <a:schemeClr val="dk1"/>
                </a:solidFill>
              </a:endParaRPr>
            </a:p>
            <a:p>
              <a:pPr indent="0" lvl="0" marL="18288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g327d93f290d_2_52"/>
          <p:cNvSpPr txBox="1"/>
          <p:nvPr/>
        </p:nvSpPr>
        <p:spPr>
          <a:xfrm>
            <a:off x="9866100" y="5160363"/>
            <a:ext cx="29949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“be” </a:t>
            </a:r>
            <a:endParaRPr b="1" sz="2900">
              <a:solidFill>
                <a:schemeClr val="dk1"/>
              </a:solidFill>
            </a:endParaRPr>
          </a:p>
          <a:p>
            <a:pPr indent="0" lvl="0" marL="182880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g327d93f290d_2_52"/>
          <p:cNvCxnSpPr/>
          <p:nvPr/>
        </p:nvCxnSpPr>
        <p:spPr>
          <a:xfrm flipH="1" rot="-5400000">
            <a:off x="10032400" y="4658800"/>
            <a:ext cx="1051200" cy="609300"/>
          </a:xfrm>
          <a:prstGeom prst="bentConnector3">
            <a:avLst>
              <a:gd fmla="val 100445" name="adj1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5" name="Google Shape;265;g327d93f290d_2_52"/>
          <p:cNvGrpSpPr/>
          <p:nvPr/>
        </p:nvGrpSpPr>
        <p:grpSpPr>
          <a:xfrm>
            <a:off x="534163" y="4631113"/>
            <a:ext cx="6095188" cy="1156913"/>
            <a:chOff x="3286213" y="5199563"/>
            <a:chExt cx="6095188" cy="1156913"/>
          </a:xfrm>
        </p:grpSpPr>
        <p:sp>
          <p:nvSpPr>
            <p:cNvPr id="266" name="Google Shape;266;g327d93f290d_2_52"/>
            <p:cNvSpPr/>
            <p:nvPr/>
          </p:nvSpPr>
          <p:spPr>
            <a:xfrm>
              <a:off x="3558400" y="5553675"/>
              <a:ext cx="5823000" cy="802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Repeat this until </a:t>
              </a:r>
              <a:r>
                <a:rPr b="1" lang="en-US" sz="2100"/>
                <a:t>k </a:t>
              </a:r>
              <a:r>
                <a:rPr lang="en-US" sz="2100"/>
                <a:t>merges have been done</a:t>
              </a:r>
              <a:endParaRPr sz="2100"/>
            </a:p>
          </p:txBody>
        </p:sp>
        <p:sp>
          <p:nvSpPr>
            <p:cNvPr id="267" name="Google Shape;267;g327d93f290d_2_52"/>
            <p:cNvSpPr/>
            <p:nvPr/>
          </p:nvSpPr>
          <p:spPr>
            <a:xfrm>
              <a:off x="3286213" y="5199563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K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7d93f290d_2_6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Byte Pair Encoding</a:t>
            </a:r>
            <a:endParaRPr b="1" sz="3600"/>
          </a:p>
        </p:txBody>
      </p:sp>
      <p:sp>
        <p:nvSpPr>
          <p:cNvPr id="273" name="Google Shape;273;g327d93f290d_2_65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4" name="Google Shape;274;g327d93f290d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27d93f290d_2_65"/>
          <p:cNvSpPr txBox="1"/>
          <p:nvPr/>
        </p:nvSpPr>
        <p:spPr>
          <a:xfrm>
            <a:off x="982425" y="1690575"/>
            <a:ext cx="103713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Remarks: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This is a </a:t>
            </a:r>
            <a:r>
              <a:rPr b="1" lang="en-US" sz="2000">
                <a:solidFill>
                  <a:schemeClr val="dk1"/>
                </a:solidFill>
              </a:rPr>
              <a:t>subword </a:t>
            </a:r>
            <a:r>
              <a:rPr lang="en-US" sz="2000">
                <a:solidFill>
                  <a:schemeClr val="dk1"/>
                </a:solidFill>
              </a:rPr>
              <a:t>algorithm: It can easily handle out of vocabulary words!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There’s a </a:t>
            </a:r>
            <a:r>
              <a:rPr b="1" lang="en-US" sz="2000">
                <a:solidFill>
                  <a:schemeClr val="dk1"/>
                </a:solidFill>
              </a:rPr>
              <a:t>special symbol </a:t>
            </a:r>
            <a:r>
              <a:rPr lang="en-US" sz="2000">
                <a:solidFill>
                  <a:schemeClr val="dk1"/>
                </a:solidFill>
              </a:rPr>
              <a:t>for </a:t>
            </a:r>
            <a:r>
              <a:rPr b="1" lang="en-US" sz="2000">
                <a:solidFill>
                  <a:schemeClr val="dk1"/>
                </a:solidFill>
              </a:rPr>
              <a:t>end of word: </a:t>
            </a:r>
            <a:r>
              <a:rPr lang="en-US" sz="2000">
                <a:solidFill>
                  <a:schemeClr val="dk1"/>
                </a:solidFill>
              </a:rPr>
              <a:t>We add </a:t>
            </a:r>
            <a:r>
              <a:rPr lang="en-US" sz="2000">
                <a:solidFill>
                  <a:schemeClr val="dk1"/>
                </a:solidFill>
              </a:rPr>
              <a:t>“_” at the end of each word in the training data to mark where words end. This helps the model know where words end, so it doesn't mistakenly merge common words into a single token.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76" name="Google Shape;276;g327d93f290d_2_65"/>
          <p:cNvSpPr txBox="1"/>
          <p:nvPr/>
        </p:nvSpPr>
        <p:spPr>
          <a:xfrm>
            <a:off x="907225" y="4518450"/>
            <a:ext cx="3156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“I am, I am, I am, I am (..)”</a:t>
            </a:r>
            <a:endParaRPr/>
          </a:p>
        </p:txBody>
      </p:sp>
      <p:sp>
        <p:nvSpPr>
          <p:cNvPr id="277" name="Google Shape;277;g327d93f290d_2_65"/>
          <p:cNvSpPr txBox="1"/>
          <p:nvPr/>
        </p:nvSpPr>
        <p:spPr>
          <a:xfrm>
            <a:off x="4615350" y="4775100"/>
            <a:ext cx="2757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I_,</a:t>
            </a:r>
            <a:r>
              <a:rPr b="1" lang="en-US" sz="2900">
                <a:solidFill>
                  <a:schemeClr val="dk1"/>
                </a:solidFill>
              </a:rPr>
              <a:t> a, m_</a:t>
            </a:r>
            <a:endParaRPr/>
          </a:p>
        </p:txBody>
      </p:sp>
      <p:sp>
        <p:nvSpPr>
          <p:cNvPr id="278" name="Google Shape;278;g327d93f290d_2_65"/>
          <p:cNvSpPr txBox="1"/>
          <p:nvPr/>
        </p:nvSpPr>
        <p:spPr>
          <a:xfrm>
            <a:off x="7925375" y="4775100"/>
            <a:ext cx="3359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I_  am_</a:t>
            </a:r>
            <a:endParaRPr/>
          </a:p>
        </p:txBody>
      </p:sp>
      <p:cxnSp>
        <p:nvCxnSpPr>
          <p:cNvPr id="279" name="Google Shape;279;g327d93f290d_2_65"/>
          <p:cNvCxnSpPr/>
          <p:nvPr/>
        </p:nvCxnSpPr>
        <p:spPr>
          <a:xfrm>
            <a:off x="4017388" y="5090700"/>
            <a:ext cx="6438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g327d93f290d_2_65"/>
          <p:cNvCxnSpPr/>
          <p:nvPr/>
        </p:nvCxnSpPr>
        <p:spPr>
          <a:xfrm>
            <a:off x="7327413" y="5090700"/>
            <a:ext cx="6438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8f2e5a060_0_0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Exercise Time</a:t>
            </a:r>
            <a:endParaRPr b="1" sz="3600"/>
          </a:p>
        </p:txBody>
      </p:sp>
      <p:sp>
        <p:nvSpPr>
          <p:cNvPr id="286" name="Google Shape;286;g328f2e5a06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g328f2e5a0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328f2e5a060_0_0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9" name="Google Shape;289;g328f2e5a06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7d93f290d_2_9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World Normalization</a:t>
            </a:r>
            <a:endParaRPr b="1" sz="3600"/>
          </a:p>
        </p:txBody>
      </p:sp>
      <p:sp>
        <p:nvSpPr>
          <p:cNvPr id="295" name="Google Shape;295;g327d93f290d_2_9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96" name="Google Shape;296;g327d93f290d_2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27d93f290d_2_99"/>
          <p:cNvSpPr txBox="1"/>
          <p:nvPr/>
        </p:nvSpPr>
        <p:spPr>
          <a:xfrm>
            <a:off x="982425" y="1690575"/>
            <a:ext cx="103713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We need to </a:t>
            </a:r>
            <a:r>
              <a:rPr b="1" lang="en-US" sz="2400">
                <a:solidFill>
                  <a:schemeClr val="dk1"/>
                </a:solidFill>
              </a:rPr>
              <a:t>standardize </a:t>
            </a:r>
            <a:r>
              <a:rPr lang="en-US" sz="2400">
                <a:solidFill>
                  <a:schemeClr val="dk1"/>
                </a:solidFill>
              </a:rPr>
              <a:t>the words: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66666"/>
                </a:solidFill>
              </a:rPr>
              <a:t>-	U.S.A. or USA?</a:t>
            </a:r>
            <a:r>
              <a:rPr lang="en-US" sz="2400">
                <a:solidFill>
                  <a:srgbClr val="666666"/>
                </a:solidFill>
              </a:rPr>
              <a:t>			- e-mail or email?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98" name="Google Shape;298;g327d93f290d_2_99"/>
          <p:cNvGrpSpPr/>
          <p:nvPr/>
        </p:nvGrpSpPr>
        <p:grpSpPr>
          <a:xfrm>
            <a:off x="1049088" y="3027600"/>
            <a:ext cx="10093825" cy="802800"/>
            <a:chOff x="1063825" y="1972700"/>
            <a:chExt cx="10093825" cy="802800"/>
          </a:xfrm>
        </p:grpSpPr>
        <p:sp>
          <p:nvSpPr>
            <p:cNvPr id="299" name="Google Shape;299;g327d93f290d_2_99"/>
            <p:cNvSpPr/>
            <p:nvPr/>
          </p:nvSpPr>
          <p:spPr>
            <a:xfrm>
              <a:off x="1063825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Casing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300" name="Google Shape;300;g327d93f290d_2_99"/>
            <p:cNvSpPr/>
            <p:nvPr/>
          </p:nvSpPr>
          <p:spPr>
            <a:xfrm>
              <a:off x="4654388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Stemming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301" name="Google Shape;301;g327d93f290d_2_99"/>
            <p:cNvSpPr/>
            <p:nvPr/>
          </p:nvSpPr>
          <p:spPr>
            <a:xfrm>
              <a:off x="8244950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Lemmatization</a:t>
              </a:r>
              <a:endParaRPr sz="1900">
                <a:solidFill>
                  <a:schemeClr val="lt1"/>
                </a:solidFill>
              </a:endParaRPr>
            </a:p>
          </p:txBody>
        </p:sp>
      </p:grpSp>
      <p:sp>
        <p:nvSpPr>
          <p:cNvPr id="302" name="Google Shape;302;g327d93f290d_2_99"/>
          <p:cNvSpPr txBox="1"/>
          <p:nvPr>
            <p:ph idx="1" type="body"/>
          </p:nvPr>
        </p:nvSpPr>
        <p:spPr>
          <a:xfrm>
            <a:off x="982425" y="3954525"/>
            <a:ext cx="3046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It may all be standardized to </a:t>
            </a:r>
            <a:r>
              <a:rPr b="1" lang="en-US" sz="1800"/>
              <a:t>lower casing </a:t>
            </a:r>
            <a:r>
              <a:rPr lang="en-US" sz="1800"/>
              <a:t>but…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What about </a:t>
            </a:r>
            <a:r>
              <a:rPr lang="en-US" sz="1800">
                <a:solidFill>
                  <a:srgbClr val="C0142A"/>
                </a:solidFill>
              </a:rPr>
              <a:t>U.S vs “us”</a:t>
            </a:r>
            <a:r>
              <a:rPr lang="en-US" sz="1800"/>
              <a:t>?</a:t>
            </a:r>
            <a:endParaRPr sz="1800"/>
          </a:p>
        </p:txBody>
      </p:sp>
      <p:sp>
        <p:nvSpPr>
          <p:cNvPr id="303" name="Google Shape;303;g327d93f290d_2_99"/>
          <p:cNvSpPr txBox="1"/>
          <p:nvPr>
            <p:ph idx="1" type="body"/>
          </p:nvPr>
        </p:nvSpPr>
        <p:spPr>
          <a:xfrm>
            <a:off x="4768275" y="3954525"/>
            <a:ext cx="30468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Removes word </a:t>
            </a:r>
            <a:r>
              <a:rPr b="1" lang="en-US" sz="1800"/>
              <a:t>affixes </a:t>
            </a:r>
            <a:r>
              <a:rPr lang="en-US" sz="1800"/>
              <a:t>crudely!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-US" sz="1800">
                <a:solidFill>
                  <a:srgbClr val="38761D"/>
                </a:solidFill>
              </a:rPr>
              <a:t>running →run</a:t>
            </a:r>
            <a:endParaRPr sz="1800"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Char char="●"/>
            </a:pPr>
            <a:r>
              <a:rPr lang="en-US" sz="1800">
                <a:solidFill>
                  <a:srgbClr val="C00000"/>
                </a:solidFill>
              </a:rPr>
              <a:t>university</a:t>
            </a:r>
            <a:r>
              <a:rPr lang="en-US" sz="1800">
                <a:solidFill>
                  <a:srgbClr val="C00000"/>
                </a:solidFill>
              </a:rPr>
              <a:t> → univers</a:t>
            </a:r>
            <a:endParaRPr sz="1800">
              <a:solidFill>
                <a:srgbClr val="C00000"/>
              </a:solidFill>
            </a:endParaRPr>
          </a:p>
        </p:txBody>
      </p:sp>
      <p:sp>
        <p:nvSpPr>
          <p:cNvPr id="304" name="Google Shape;304;g327d93f290d_2_99"/>
          <p:cNvSpPr txBox="1"/>
          <p:nvPr>
            <p:ph idx="1" type="body"/>
          </p:nvPr>
        </p:nvSpPr>
        <p:spPr>
          <a:xfrm>
            <a:off x="8100700" y="3885825"/>
            <a:ext cx="32532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Represents words as their root form (their </a:t>
            </a:r>
            <a:r>
              <a:rPr b="1" lang="en-US" sz="1800"/>
              <a:t>lemma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am, are, is → be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run, running, runner,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runners →run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7d93f290d_1_24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What comes next?</a:t>
            </a:r>
            <a:endParaRPr b="1" sz="3600"/>
          </a:p>
        </p:txBody>
      </p:sp>
      <p:sp>
        <p:nvSpPr>
          <p:cNvPr id="310" name="Google Shape;310;g327d93f290d_1_248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11" name="Google Shape;311;g327d93f290d_1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g327d93f290d_1_248"/>
          <p:cNvGrpSpPr/>
          <p:nvPr/>
        </p:nvGrpSpPr>
        <p:grpSpPr>
          <a:xfrm>
            <a:off x="1303825" y="2046775"/>
            <a:ext cx="9288350" cy="888300"/>
            <a:chOff x="982500" y="2115650"/>
            <a:chExt cx="9288350" cy="888300"/>
          </a:xfrm>
        </p:grpSpPr>
        <p:cxnSp>
          <p:nvCxnSpPr>
            <p:cNvPr id="313" name="Google Shape;313;g327d93f290d_1_248"/>
            <p:cNvCxnSpPr/>
            <p:nvPr/>
          </p:nvCxnSpPr>
          <p:spPr>
            <a:xfrm>
              <a:off x="3067508" y="2559800"/>
              <a:ext cx="643800" cy="0"/>
            </a:xfrm>
            <a:prstGeom prst="straightConnector1">
              <a:avLst/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4" name="Google Shape;314;g327d93f290d_1_248"/>
            <p:cNvSpPr/>
            <p:nvPr/>
          </p:nvSpPr>
          <p:spPr>
            <a:xfrm>
              <a:off x="982500" y="2275400"/>
              <a:ext cx="1932300" cy="56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Text Data</a:t>
              </a:r>
              <a:endParaRPr sz="2100"/>
            </a:p>
          </p:txBody>
        </p:sp>
        <p:sp>
          <p:nvSpPr>
            <p:cNvPr id="315" name="Google Shape;315;g327d93f290d_1_248"/>
            <p:cNvSpPr/>
            <p:nvPr/>
          </p:nvSpPr>
          <p:spPr>
            <a:xfrm>
              <a:off x="3864017" y="2275400"/>
              <a:ext cx="1932300" cy="56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Tokenization</a:t>
              </a:r>
              <a:endParaRPr sz="2100"/>
            </a:p>
          </p:txBody>
        </p:sp>
        <p:sp>
          <p:nvSpPr>
            <p:cNvPr id="316" name="Google Shape;316;g327d93f290d_1_248"/>
            <p:cNvSpPr/>
            <p:nvPr/>
          </p:nvSpPr>
          <p:spPr>
            <a:xfrm>
              <a:off x="6745533" y="2275400"/>
              <a:ext cx="1932300" cy="568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/>
                <a:t>Normalization</a:t>
              </a:r>
              <a:endParaRPr sz="2100"/>
            </a:p>
          </p:txBody>
        </p:sp>
        <p:cxnSp>
          <p:nvCxnSpPr>
            <p:cNvPr id="317" name="Google Shape;317;g327d93f290d_1_248"/>
            <p:cNvCxnSpPr/>
            <p:nvPr/>
          </p:nvCxnSpPr>
          <p:spPr>
            <a:xfrm>
              <a:off x="5949025" y="2559800"/>
              <a:ext cx="643800" cy="0"/>
            </a:xfrm>
            <a:prstGeom prst="straightConnector1">
              <a:avLst/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8" name="Google Shape;318;g327d93f290d_1_248"/>
            <p:cNvCxnSpPr/>
            <p:nvPr/>
          </p:nvCxnSpPr>
          <p:spPr>
            <a:xfrm>
              <a:off x="8830542" y="2559800"/>
              <a:ext cx="643800" cy="0"/>
            </a:xfrm>
            <a:prstGeom prst="straightConnector1">
              <a:avLst/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9" name="Google Shape;319;g327d93f290d_1_248"/>
            <p:cNvSpPr txBox="1"/>
            <p:nvPr/>
          </p:nvSpPr>
          <p:spPr>
            <a:xfrm>
              <a:off x="9627050" y="2115650"/>
              <a:ext cx="643800" cy="8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-US" sz="4800">
                  <a:solidFill>
                    <a:schemeClr val="dk1"/>
                  </a:solidFill>
                </a:rPr>
                <a:t>?</a:t>
              </a:r>
              <a:endParaRPr b="1" sz="4400">
                <a:solidFill>
                  <a:schemeClr val="dk1"/>
                </a:solidFill>
              </a:endParaRPr>
            </a:p>
          </p:txBody>
        </p:sp>
      </p:grpSp>
      <p:sp>
        <p:nvSpPr>
          <p:cNvPr id="320" name="Google Shape;320;g327d93f290d_1_248"/>
          <p:cNvSpPr txBox="1"/>
          <p:nvPr/>
        </p:nvSpPr>
        <p:spPr>
          <a:xfrm>
            <a:off x="838200" y="3291275"/>
            <a:ext cx="10371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After </a:t>
            </a:r>
            <a:r>
              <a:rPr b="1" lang="en-US" sz="2200">
                <a:solidFill>
                  <a:schemeClr val="dk1"/>
                </a:solidFill>
              </a:rPr>
              <a:t>word normalization</a:t>
            </a:r>
            <a:r>
              <a:rPr lang="en-US" sz="2200">
                <a:solidFill>
                  <a:schemeClr val="dk1"/>
                </a:solidFill>
              </a:rPr>
              <a:t>, we have ensured that different forms of a word will be treated as the </a:t>
            </a:r>
            <a:r>
              <a:rPr b="1" lang="en-US" sz="2200">
                <a:solidFill>
                  <a:srgbClr val="E69138"/>
                </a:solidFill>
              </a:rPr>
              <a:t>same token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1" name="Google Shape;321;g327d93f290d_1_248"/>
          <p:cNvSpPr txBox="1"/>
          <p:nvPr/>
        </p:nvSpPr>
        <p:spPr>
          <a:xfrm>
            <a:off x="1067250" y="7516725"/>
            <a:ext cx="3000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What Comes Next?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Once words are normalized, we need a way to represent entire documents for computational analysis.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The goal is to transform text into </a:t>
            </a:r>
            <a:r>
              <a:rPr b="1" lang="en-US" sz="1100">
                <a:solidFill>
                  <a:schemeClr val="dk1"/>
                </a:solidFill>
              </a:rPr>
              <a:t>structured formats</a:t>
            </a:r>
            <a:r>
              <a:rPr lang="en-US" sz="1100">
                <a:solidFill>
                  <a:schemeClr val="dk1"/>
                </a:solidFill>
              </a:rPr>
              <a:t> that algorithms can process.</a:t>
            </a:r>
            <a:endParaRPr/>
          </a:p>
        </p:txBody>
      </p:sp>
      <p:sp>
        <p:nvSpPr>
          <p:cNvPr id="322" name="Google Shape;322;g327d93f290d_1_248"/>
          <p:cNvSpPr txBox="1"/>
          <p:nvPr/>
        </p:nvSpPr>
        <p:spPr>
          <a:xfrm>
            <a:off x="910350" y="4590663"/>
            <a:ext cx="10371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Next Step: </a:t>
            </a:r>
            <a:r>
              <a:rPr lang="en-US" sz="2200">
                <a:solidFill>
                  <a:schemeClr val="dk1"/>
                </a:solidFill>
              </a:rPr>
              <a:t>Document Representation!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What? Why?</a:t>
            </a:r>
            <a:endParaRPr sz="3600"/>
          </a:p>
        </p:txBody>
      </p:sp>
      <p:sp>
        <p:nvSpPr>
          <p:cNvPr id="93" name="Google Shape;93;p3"/>
          <p:cNvSpPr txBox="1"/>
          <p:nvPr>
            <p:ph idx="1" type="body"/>
          </p:nvPr>
        </p:nvSpPr>
        <p:spPr>
          <a:xfrm>
            <a:off x="838200" y="1908250"/>
            <a:ext cx="10515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Area of CS that focuses on how computers process </a:t>
            </a:r>
            <a:r>
              <a:rPr b="1" lang="en-US" sz="2400">
                <a:solidFill>
                  <a:srgbClr val="E69138"/>
                </a:solidFill>
              </a:rPr>
              <a:t>text</a:t>
            </a:r>
            <a:endParaRPr b="1" sz="2400">
              <a:solidFill>
                <a:srgbClr val="E69138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This includes </a:t>
            </a:r>
            <a:r>
              <a:rPr b="1" lang="en-US" sz="2400"/>
              <a:t>understanding, interpreting, </a:t>
            </a:r>
            <a:r>
              <a:rPr lang="en-US" sz="2400"/>
              <a:t>and </a:t>
            </a:r>
            <a:r>
              <a:rPr b="1" lang="en-US" sz="2400"/>
              <a:t>generating </a:t>
            </a:r>
            <a:r>
              <a:rPr lang="en-US" sz="2400"/>
              <a:t>text</a:t>
            </a:r>
            <a:endParaRPr sz="2400"/>
          </a:p>
        </p:txBody>
      </p:sp>
      <p:sp>
        <p:nvSpPr>
          <p:cNvPr id="94" name="Google Shape;94;p3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>
            <p:ph idx="1" type="body"/>
          </p:nvPr>
        </p:nvSpPr>
        <p:spPr>
          <a:xfrm>
            <a:off x="838200" y="3264725"/>
            <a:ext cx="10515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How can computers understand human text?</a:t>
            </a:r>
            <a:endParaRPr b="1" sz="2400">
              <a:solidFill>
                <a:srgbClr val="1155CC"/>
              </a:solidFill>
            </a:endParaRPr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4243400"/>
            <a:ext cx="10515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Why is studying NLP worth it? What are its applications?</a:t>
            </a:r>
            <a:endParaRPr b="1" sz="24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7d93f290d_1_225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Document Representation</a:t>
            </a:r>
            <a:endParaRPr b="1" sz="3600"/>
          </a:p>
        </p:txBody>
      </p:sp>
      <p:sp>
        <p:nvSpPr>
          <p:cNvPr id="328" name="Google Shape;328;g327d93f290d_1_2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g327d93f290d_1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g327d93f290d_1_225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7d93f290d_2_12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Document Representation</a:t>
            </a:r>
            <a:endParaRPr sz="3600"/>
          </a:p>
        </p:txBody>
      </p:sp>
      <p:sp>
        <p:nvSpPr>
          <p:cNvPr id="336" name="Google Shape;336;g327d93f290d_2_12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7" name="Google Shape;337;g327d93f290d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27d93f290d_2_120"/>
          <p:cNvSpPr txBox="1"/>
          <p:nvPr/>
        </p:nvSpPr>
        <p:spPr>
          <a:xfrm>
            <a:off x="982425" y="1690575"/>
            <a:ext cx="103713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After the text processing, we must represent words in a way that computers can understand: we need </a:t>
            </a:r>
            <a:r>
              <a:rPr b="1" lang="en-US" sz="2200">
                <a:solidFill>
                  <a:schemeClr val="dk1"/>
                </a:solidFill>
              </a:rPr>
              <a:t>numbers</a:t>
            </a:r>
            <a:r>
              <a:rPr lang="en-US" sz="2200">
                <a:solidFill>
                  <a:schemeClr val="dk1"/>
                </a:solidFill>
              </a:rPr>
              <a:t>!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39" name="Google Shape;339;g327d93f290d_2_120"/>
          <p:cNvSpPr txBox="1"/>
          <p:nvPr/>
        </p:nvSpPr>
        <p:spPr>
          <a:xfrm>
            <a:off x="1165650" y="4877325"/>
            <a:ext cx="9860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Each document needs to be transformed into a </a:t>
            </a:r>
            <a:r>
              <a:rPr b="1" lang="en-US" sz="2200">
                <a:solidFill>
                  <a:srgbClr val="E69138"/>
                </a:solidFill>
              </a:rPr>
              <a:t>structured format</a:t>
            </a:r>
            <a:r>
              <a:rPr b="1" lang="en-US" sz="2200">
                <a:solidFill>
                  <a:schemeClr val="dk1"/>
                </a:solidFill>
              </a:rPr>
              <a:t> based on the </a:t>
            </a:r>
            <a:r>
              <a:rPr b="1" lang="en-US" sz="2200">
                <a:solidFill>
                  <a:srgbClr val="E69138"/>
                </a:solidFill>
              </a:rPr>
              <a:t>vocabulary</a:t>
            </a:r>
            <a:r>
              <a:rPr b="1" lang="en-US" sz="2200">
                <a:solidFill>
                  <a:schemeClr val="dk1"/>
                </a:solidFill>
              </a:rPr>
              <a:t> and transformed into a </a:t>
            </a:r>
            <a:r>
              <a:rPr b="1" lang="en-US" sz="2200">
                <a:solidFill>
                  <a:srgbClr val="E69138"/>
                </a:solidFill>
              </a:rPr>
              <a:t>numerical representation</a:t>
            </a:r>
            <a:endParaRPr b="1" sz="2200">
              <a:solidFill>
                <a:srgbClr val="E69138"/>
              </a:solidFill>
            </a:endParaRPr>
          </a:p>
        </p:txBody>
      </p:sp>
      <p:pic>
        <p:nvPicPr>
          <p:cNvPr id="340" name="Google Shape;340;g327d93f290d_2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362" y="3127238"/>
            <a:ext cx="1764674" cy="176287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327d93f290d_2_120"/>
          <p:cNvSpPr/>
          <p:nvPr/>
        </p:nvSpPr>
        <p:spPr>
          <a:xfrm>
            <a:off x="3986475" y="2597775"/>
            <a:ext cx="1236000" cy="743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Hello!</a:t>
            </a:r>
            <a:endParaRPr b="1" sz="2000"/>
          </a:p>
        </p:txBody>
      </p:sp>
      <p:pic>
        <p:nvPicPr>
          <p:cNvPr id="342" name="Google Shape;342;g327d93f290d_2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000" y="2913675"/>
            <a:ext cx="3074415" cy="19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27d93f290d_2_120"/>
          <p:cNvSpPr txBox="1"/>
          <p:nvPr/>
        </p:nvSpPr>
        <p:spPr>
          <a:xfrm>
            <a:off x="6621600" y="3236200"/>
            <a:ext cx="5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800">
                <a:solidFill>
                  <a:srgbClr val="008FBC"/>
                </a:solidFill>
              </a:rPr>
              <a:t>?</a:t>
            </a:r>
            <a:endParaRPr>
              <a:solidFill>
                <a:srgbClr val="008FBC"/>
              </a:solidFill>
            </a:endParaRPr>
          </a:p>
        </p:txBody>
      </p:sp>
      <p:sp>
        <p:nvSpPr>
          <p:cNvPr id="344" name="Google Shape;344;g327d93f290d_2_120"/>
          <p:cNvSpPr txBox="1"/>
          <p:nvPr/>
        </p:nvSpPr>
        <p:spPr>
          <a:xfrm>
            <a:off x="7085331" y="3313950"/>
            <a:ext cx="5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800">
                <a:solidFill>
                  <a:srgbClr val="008FBC"/>
                </a:solidFill>
              </a:rPr>
              <a:t>?</a:t>
            </a:r>
            <a:endParaRPr>
              <a:solidFill>
                <a:srgbClr val="008FBC"/>
              </a:solidFill>
            </a:endParaRPr>
          </a:p>
        </p:txBody>
      </p:sp>
      <p:sp>
        <p:nvSpPr>
          <p:cNvPr id="345" name="Google Shape;345;g327d93f290d_2_120"/>
          <p:cNvSpPr txBox="1"/>
          <p:nvPr/>
        </p:nvSpPr>
        <p:spPr>
          <a:xfrm>
            <a:off x="7549063" y="3236200"/>
            <a:ext cx="5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800">
                <a:solidFill>
                  <a:srgbClr val="008FBC"/>
                </a:solidFill>
              </a:rPr>
              <a:t>?</a:t>
            </a:r>
            <a:endParaRPr>
              <a:solidFill>
                <a:srgbClr val="008FB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7d93f290d_1_30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Document Representation: </a:t>
            </a:r>
            <a:r>
              <a:rPr lang="en-US" sz="3600"/>
              <a:t>How?</a:t>
            </a:r>
            <a:endParaRPr sz="3600"/>
          </a:p>
        </p:txBody>
      </p:sp>
      <p:sp>
        <p:nvSpPr>
          <p:cNvPr id="351" name="Google Shape;351;g327d93f290d_1_304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2" name="Google Shape;352;g327d93f290d_1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g327d93f290d_1_304"/>
          <p:cNvGrpSpPr/>
          <p:nvPr/>
        </p:nvGrpSpPr>
        <p:grpSpPr>
          <a:xfrm>
            <a:off x="838200" y="1875907"/>
            <a:ext cx="3615900" cy="1138032"/>
            <a:chOff x="824825" y="2287800"/>
            <a:chExt cx="3615900" cy="1218450"/>
          </a:xfrm>
        </p:grpSpPr>
        <p:sp>
          <p:nvSpPr>
            <p:cNvPr id="354" name="Google Shape;354;g327d93f290d_1_304"/>
            <p:cNvSpPr/>
            <p:nvPr/>
          </p:nvSpPr>
          <p:spPr>
            <a:xfrm>
              <a:off x="1158425" y="2622450"/>
              <a:ext cx="3282300" cy="883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/>
                <a:t>Bag of Words</a:t>
              </a:r>
              <a:endParaRPr b="1" sz="2100"/>
            </a:p>
          </p:txBody>
        </p:sp>
        <p:sp>
          <p:nvSpPr>
            <p:cNvPr id="355" name="Google Shape;355;g327d93f290d_1_304"/>
            <p:cNvSpPr/>
            <p:nvPr/>
          </p:nvSpPr>
          <p:spPr>
            <a:xfrm>
              <a:off x="824825" y="2287800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1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356" name="Google Shape;356;g327d93f290d_1_304"/>
          <p:cNvGrpSpPr/>
          <p:nvPr/>
        </p:nvGrpSpPr>
        <p:grpSpPr>
          <a:xfrm>
            <a:off x="4454100" y="3027128"/>
            <a:ext cx="3615900" cy="1138032"/>
            <a:chOff x="824825" y="2287800"/>
            <a:chExt cx="3615900" cy="1218450"/>
          </a:xfrm>
        </p:grpSpPr>
        <p:sp>
          <p:nvSpPr>
            <p:cNvPr id="357" name="Google Shape;357;g327d93f290d_1_304"/>
            <p:cNvSpPr/>
            <p:nvPr/>
          </p:nvSpPr>
          <p:spPr>
            <a:xfrm>
              <a:off x="1158425" y="2622450"/>
              <a:ext cx="3282300" cy="883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/>
                <a:t>TF-IDF</a:t>
              </a:r>
              <a:endParaRPr b="1" sz="2100"/>
            </a:p>
          </p:txBody>
        </p:sp>
        <p:sp>
          <p:nvSpPr>
            <p:cNvPr id="358" name="Google Shape;358;g327d93f290d_1_304"/>
            <p:cNvSpPr/>
            <p:nvPr/>
          </p:nvSpPr>
          <p:spPr>
            <a:xfrm>
              <a:off x="824825" y="2287800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2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grpSp>
        <p:nvGrpSpPr>
          <p:cNvPr id="359" name="Google Shape;359;g327d93f290d_1_304"/>
          <p:cNvGrpSpPr/>
          <p:nvPr/>
        </p:nvGrpSpPr>
        <p:grpSpPr>
          <a:xfrm>
            <a:off x="7903950" y="1875907"/>
            <a:ext cx="3615900" cy="1138032"/>
            <a:chOff x="824825" y="2287800"/>
            <a:chExt cx="3615900" cy="1218450"/>
          </a:xfrm>
        </p:grpSpPr>
        <p:sp>
          <p:nvSpPr>
            <p:cNvPr id="360" name="Google Shape;360;g327d93f290d_1_304"/>
            <p:cNvSpPr/>
            <p:nvPr/>
          </p:nvSpPr>
          <p:spPr>
            <a:xfrm>
              <a:off x="1158425" y="2622450"/>
              <a:ext cx="3282300" cy="883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C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/>
                <a:t>Word Embeddings</a:t>
              </a:r>
              <a:endParaRPr b="1" sz="2100"/>
            </a:p>
          </p:txBody>
        </p:sp>
        <p:sp>
          <p:nvSpPr>
            <p:cNvPr id="361" name="Google Shape;361;g327d93f290d_1_304"/>
            <p:cNvSpPr/>
            <p:nvPr/>
          </p:nvSpPr>
          <p:spPr>
            <a:xfrm>
              <a:off x="824825" y="2287800"/>
              <a:ext cx="669300" cy="669300"/>
            </a:xfrm>
            <a:prstGeom prst="ellipse">
              <a:avLst/>
            </a:prstGeom>
            <a:solidFill>
              <a:srgbClr val="C00000"/>
            </a:solidFill>
            <a:ln cap="flat" cmpd="sng" w="9525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</a:rPr>
                <a:t>3</a:t>
              </a:r>
              <a:endParaRPr b="1" sz="2700">
                <a:solidFill>
                  <a:schemeClr val="lt1"/>
                </a:solidFill>
              </a:endParaRPr>
            </a:p>
          </p:txBody>
        </p:sp>
      </p:grpSp>
      <p:pic>
        <p:nvPicPr>
          <p:cNvPr id="362" name="Google Shape;362;g327d93f290d_1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838" y="3279675"/>
            <a:ext cx="1240625" cy="1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27d93f290d_1_304"/>
          <p:cNvPicPr preferRelativeResize="0"/>
          <p:nvPr/>
        </p:nvPicPr>
        <p:blipFill rotWithShape="1">
          <a:blip r:embed="rId5">
            <a:alphaModFix/>
          </a:blip>
          <a:srcRect b="6208" l="3320" r="3151" t="6592"/>
          <a:stretch/>
        </p:blipFill>
        <p:spPr>
          <a:xfrm>
            <a:off x="5290400" y="4303975"/>
            <a:ext cx="2386975" cy="149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g327d93f290d_1_304"/>
          <p:cNvCxnSpPr/>
          <p:nvPr/>
        </p:nvCxnSpPr>
        <p:spPr>
          <a:xfrm flipH="1" rot="10800000">
            <a:off x="8779075" y="3459975"/>
            <a:ext cx="1176300" cy="11763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g327d93f290d_1_304"/>
          <p:cNvCxnSpPr/>
          <p:nvPr/>
        </p:nvCxnSpPr>
        <p:spPr>
          <a:xfrm flipH="1" rot="10800000">
            <a:off x="8813500" y="3809925"/>
            <a:ext cx="1480500" cy="8034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6" name="Google Shape;366;g327d93f290d_1_304"/>
          <p:cNvSpPr txBox="1"/>
          <p:nvPr/>
        </p:nvSpPr>
        <p:spPr>
          <a:xfrm>
            <a:off x="9879175" y="3097225"/>
            <a:ext cx="887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Tiger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7" name="Google Shape;367;g327d93f290d_1_304"/>
          <p:cNvSpPr txBox="1"/>
          <p:nvPr/>
        </p:nvSpPr>
        <p:spPr>
          <a:xfrm>
            <a:off x="10269950" y="3511300"/>
            <a:ext cx="887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Lion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368" name="Google Shape;368;g327d93f290d_1_304"/>
          <p:cNvCxnSpPr/>
          <p:nvPr/>
        </p:nvCxnSpPr>
        <p:spPr>
          <a:xfrm>
            <a:off x="8767600" y="4624800"/>
            <a:ext cx="504900" cy="6429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9" name="Google Shape;369;g327d93f290d_1_304"/>
          <p:cNvSpPr txBox="1"/>
          <p:nvPr/>
        </p:nvSpPr>
        <p:spPr>
          <a:xfrm>
            <a:off x="9268050" y="5133275"/>
            <a:ext cx="8877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Parrot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7d93f290d_2_136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Document Representation: </a:t>
            </a:r>
            <a:r>
              <a:rPr lang="en-US" sz="3600"/>
              <a:t>Bag of Words</a:t>
            </a:r>
            <a:endParaRPr sz="3600"/>
          </a:p>
        </p:txBody>
      </p:sp>
      <p:sp>
        <p:nvSpPr>
          <p:cNvPr id="375" name="Google Shape;375;g327d93f290d_2_136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76" name="Google Shape;376;g327d93f290d_2_136"/>
          <p:cNvSpPr txBox="1"/>
          <p:nvPr/>
        </p:nvSpPr>
        <p:spPr>
          <a:xfrm>
            <a:off x="982425" y="1690575"/>
            <a:ext cx="10371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It counts the </a:t>
            </a:r>
            <a:r>
              <a:rPr b="1" lang="en-US" sz="2200">
                <a:solidFill>
                  <a:schemeClr val="dk1"/>
                </a:solidFill>
              </a:rPr>
              <a:t>frequency </a:t>
            </a:r>
            <a:r>
              <a:rPr lang="en-US" sz="2200">
                <a:solidFill>
                  <a:schemeClr val="dk1"/>
                </a:solidFill>
              </a:rPr>
              <a:t>of a given word in the document.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	</a:t>
            </a:r>
            <a:r>
              <a:rPr b="1" lang="en-US" sz="2200">
                <a:solidFill>
                  <a:srgbClr val="E69138"/>
                </a:solidFill>
              </a:rPr>
              <a:t>Result:</a:t>
            </a:r>
            <a:r>
              <a:rPr b="1"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Each document is represented by a </a:t>
            </a:r>
            <a:r>
              <a:rPr lang="en-US" sz="2200">
                <a:solidFill>
                  <a:schemeClr val="dk1"/>
                </a:solidFill>
              </a:rPr>
              <a:t>vector</a:t>
            </a:r>
            <a:r>
              <a:rPr lang="en-US" sz="2200">
                <a:solidFill>
                  <a:schemeClr val="dk1"/>
                </a:solidFill>
              </a:rPr>
              <a:t> of unigrams, bi-grams…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77" name="Google Shape;377;g327d93f290d_2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113" y="3248700"/>
            <a:ext cx="42957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27d93f290d_2_136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1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379" name="Google Shape;379;g327d93f290d_2_136"/>
          <p:cNvSpPr txBox="1"/>
          <p:nvPr/>
        </p:nvSpPr>
        <p:spPr>
          <a:xfrm>
            <a:off x="838200" y="4598200"/>
            <a:ext cx="1086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scale of the dimension represents the frequency of the token in that document!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7d93f290d_3_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Bag of Words: </a:t>
            </a:r>
            <a:r>
              <a:rPr lang="en-US" sz="3600"/>
              <a:t>Example</a:t>
            </a:r>
            <a:endParaRPr sz="3600"/>
          </a:p>
        </p:txBody>
      </p:sp>
      <p:sp>
        <p:nvSpPr>
          <p:cNvPr id="385" name="Google Shape;385;g327d93f290d_3_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6" name="Google Shape;386;g327d93f290d_3_0"/>
          <p:cNvSpPr txBox="1"/>
          <p:nvPr/>
        </p:nvSpPr>
        <p:spPr>
          <a:xfrm>
            <a:off x="982425" y="1690575"/>
            <a:ext cx="10371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Corpus:</a:t>
            </a:r>
            <a:endParaRPr b="1" sz="2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8FBC"/>
                </a:solidFill>
              </a:rPr>
              <a:t>Document 1:</a:t>
            </a:r>
            <a:r>
              <a:rPr lang="en-US" sz="2200">
                <a:solidFill>
                  <a:schemeClr val="dk1"/>
                </a:solidFill>
              </a:rPr>
              <a:t> “A dog in a park”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E69138"/>
                </a:solidFill>
              </a:rPr>
              <a:t>Document 2:</a:t>
            </a:r>
            <a:r>
              <a:rPr lang="en-US" sz="2200">
                <a:solidFill>
                  <a:schemeClr val="dk1"/>
                </a:solidFill>
              </a:rPr>
              <a:t> “A cat in a house”</a:t>
            </a:r>
            <a:endParaRPr sz="2200">
              <a:solidFill>
                <a:schemeClr val="dk1"/>
              </a:solidFill>
            </a:endParaRPr>
          </a:p>
        </p:txBody>
      </p:sp>
      <p:graphicFrame>
        <p:nvGraphicFramePr>
          <p:cNvPr id="387" name="Google Shape;387;g327d93f290d_3_0"/>
          <p:cNvGraphicFramePr/>
          <p:nvPr/>
        </p:nvGraphicFramePr>
        <p:xfrm>
          <a:off x="5729138" y="179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{1CFBDEA5-0C55-41C8-AB62-BF69A72F6EFA}</a:tableStyleId>
              </a:tblPr>
              <a:tblGrid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Vocabulary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8FBC"/>
                          </a:solidFill>
                        </a:rPr>
                        <a:t>Document 1</a:t>
                      </a:r>
                      <a:endParaRPr b="1">
                        <a:solidFill>
                          <a:srgbClr val="008FB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E69138"/>
                          </a:solidFill>
                        </a:rPr>
                        <a:t>Document 2</a:t>
                      </a:r>
                      <a:endParaRPr b="1">
                        <a:solidFill>
                          <a:srgbClr val="E69138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house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8" name="Google Shape;388;g327d93f290d_3_0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1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389" name="Google Shape;389;g327d93f290d_3_0"/>
          <p:cNvSpPr txBox="1"/>
          <p:nvPr/>
        </p:nvSpPr>
        <p:spPr>
          <a:xfrm>
            <a:off x="1076000" y="5026388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008FBC"/>
                </a:solidFill>
              </a:rPr>
              <a:t>Document 1:</a:t>
            </a:r>
            <a:r>
              <a:rPr lang="en-US" sz="2200">
                <a:solidFill>
                  <a:schemeClr val="dk1"/>
                </a:solidFill>
              </a:rPr>
              <a:t> [2, 1, 0, 1, 1, 0]</a:t>
            </a:r>
            <a:endParaRPr/>
          </a:p>
        </p:txBody>
      </p:sp>
      <p:sp>
        <p:nvSpPr>
          <p:cNvPr id="390" name="Google Shape;390;g327d93f290d_3_0"/>
          <p:cNvSpPr txBox="1"/>
          <p:nvPr/>
        </p:nvSpPr>
        <p:spPr>
          <a:xfrm>
            <a:off x="5630100" y="5026388"/>
            <a:ext cx="6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E69138"/>
                </a:solidFill>
              </a:rPr>
              <a:t>Document 2:</a:t>
            </a:r>
            <a:r>
              <a:rPr lang="en-US" sz="2200">
                <a:solidFill>
                  <a:schemeClr val="dk1"/>
                </a:solidFill>
              </a:rPr>
              <a:t> [2, 0, 1, 1, 0, 1]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7d93f290d_2_152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Bag of Words</a:t>
            </a:r>
            <a:r>
              <a:rPr b="1" lang="en-US" sz="3600"/>
              <a:t>: </a:t>
            </a:r>
            <a:r>
              <a:rPr lang="en-US" sz="3600"/>
              <a:t>Limitations</a:t>
            </a:r>
            <a:endParaRPr b="1" sz="3600"/>
          </a:p>
        </p:txBody>
      </p:sp>
      <p:sp>
        <p:nvSpPr>
          <p:cNvPr id="396" name="Google Shape;396;g327d93f290d_2_152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7" name="Google Shape;397;g327d93f290d_2_152"/>
          <p:cNvSpPr txBox="1"/>
          <p:nvPr/>
        </p:nvSpPr>
        <p:spPr>
          <a:xfrm>
            <a:off x="982425" y="1690575"/>
            <a:ext cx="103713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2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Ignores word order: </a:t>
            </a:r>
            <a:r>
              <a:rPr lang="en-US" sz="2200">
                <a:solidFill>
                  <a:schemeClr val="dk1"/>
                </a:solidFill>
              </a:rPr>
              <a:t>"A park in a dog" would result in the same vector as "A dog in a park."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2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Sparsity: </a:t>
            </a:r>
            <a:r>
              <a:rPr lang="en-US" sz="2200">
                <a:solidFill>
                  <a:schemeClr val="dk1"/>
                </a:solidFill>
              </a:rPr>
              <a:t>As the vocabulary grows, the vectors will become sparser (i.e. with more 0s)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2200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Common words dominate: </a:t>
            </a:r>
            <a:r>
              <a:rPr lang="en-US" sz="2200">
                <a:solidFill>
                  <a:schemeClr val="dk1"/>
                </a:solidFill>
              </a:rPr>
              <a:t>Words like "the", "is", "of" often have the highest count! Without </a:t>
            </a:r>
            <a:r>
              <a:rPr b="1" lang="en-US" sz="2200">
                <a:solidFill>
                  <a:schemeClr val="dk1"/>
                </a:solidFill>
              </a:rPr>
              <a:t>stop-word removal, </a:t>
            </a:r>
            <a:r>
              <a:rPr lang="en-US" sz="2200">
                <a:solidFill>
                  <a:schemeClr val="dk1"/>
                </a:solidFill>
              </a:rPr>
              <a:t> these </a:t>
            </a:r>
            <a:r>
              <a:rPr b="1" lang="en-US" sz="2200">
                <a:solidFill>
                  <a:srgbClr val="E69138"/>
                </a:solidFill>
              </a:rPr>
              <a:t>frequent</a:t>
            </a:r>
            <a:r>
              <a:rPr lang="en-US" sz="2200">
                <a:solidFill>
                  <a:schemeClr val="dk1"/>
                </a:solidFill>
              </a:rPr>
              <a:t> but </a:t>
            </a:r>
            <a:r>
              <a:rPr b="1" lang="en-US" sz="2200">
                <a:solidFill>
                  <a:srgbClr val="E69138"/>
                </a:solidFill>
              </a:rPr>
              <a:t>uninformative</a:t>
            </a:r>
            <a:r>
              <a:rPr lang="en-US" sz="2200">
                <a:solidFill>
                  <a:schemeClr val="dk1"/>
                </a:solidFill>
              </a:rPr>
              <a:t> words can overwhelm meaningful ones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98" name="Google Shape;398;g327d93f290d_2_152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1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7d93f290d_2_16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Term Freq. - Inverted Document Freq. </a:t>
            </a:r>
            <a:r>
              <a:rPr lang="en-US" sz="3600"/>
              <a:t>(</a:t>
            </a:r>
            <a:r>
              <a:rPr lang="en-US" sz="3600"/>
              <a:t>TF-IDF)</a:t>
            </a:r>
            <a:endParaRPr b="1" sz="3600"/>
          </a:p>
        </p:txBody>
      </p:sp>
      <p:sp>
        <p:nvSpPr>
          <p:cNvPr id="404" name="Google Shape;404;g327d93f290d_2_161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05" name="Google Shape;405;g327d93f290d_2_161"/>
          <p:cNvSpPr txBox="1"/>
          <p:nvPr/>
        </p:nvSpPr>
        <p:spPr>
          <a:xfrm>
            <a:off x="982500" y="1690575"/>
            <a:ext cx="103713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It evaluates how important a term is in a document relative to a collection of documents.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b="1" lang="en-US" sz="1900">
                <a:solidFill>
                  <a:srgbClr val="E69138"/>
                </a:solidFill>
              </a:rPr>
              <a:t>Term Frequency (TF):</a:t>
            </a:r>
            <a:r>
              <a:rPr b="1" lang="en-US" sz="1900">
                <a:solidFill>
                  <a:schemeClr val="dk1"/>
                </a:solidFill>
              </a:rPr>
              <a:t> </a:t>
            </a:r>
            <a:r>
              <a:rPr lang="en-US" sz="1900">
                <a:solidFill>
                  <a:schemeClr val="dk1"/>
                </a:solidFill>
              </a:rPr>
              <a:t>Measures the </a:t>
            </a:r>
            <a:r>
              <a:rPr lang="en-US" sz="1900">
                <a:solidFill>
                  <a:schemeClr val="dk1"/>
                </a:solidFill>
              </a:rPr>
              <a:t>frequency of a word in a given document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	</a:t>
            </a:r>
            <a:r>
              <a:rPr b="1" lang="en-US" sz="1900">
                <a:solidFill>
                  <a:srgbClr val="E69138"/>
                </a:solidFill>
              </a:rPr>
              <a:t>Inverse Document Frequency (IDF):</a:t>
            </a:r>
            <a:r>
              <a:rPr b="1" lang="en-US" sz="1900">
                <a:solidFill>
                  <a:schemeClr val="dk1"/>
                </a:solidFill>
              </a:rPr>
              <a:t> </a:t>
            </a:r>
            <a:r>
              <a:rPr lang="en-US" sz="1900">
                <a:solidFill>
                  <a:schemeClr val="dk1"/>
                </a:solidFill>
              </a:rPr>
              <a:t>Measures the rarity of the word across the corpus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406" name="Google Shape;406;g327d93f290d_2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425" y="2724638"/>
            <a:ext cx="6626225" cy="7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327d93f290d_2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300" y="4055650"/>
            <a:ext cx="6010660" cy="7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27d93f290d_2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2650" y="4849800"/>
            <a:ext cx="5600700" cy="78105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g327d93f290d_2_161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2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410" name="Google Shape;410;g327d93f290d_2_161"/>
          <p:cNvSpPr txBox="1"/>
          <p:nvPr/>
        </p:nvSpPr>
        <p:spPr>
          <a:xfrm>
            <a:off x="1492650" y="4408500"/>
            <a:ext cx="23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Final Term:</a:t>
            </a:r>
            <a:endParaRPr b="1" sz="2000">
              <a:solidFill>
                <a:srgbClr val="E6913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7d93f290d_3_34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Vector Space Model</a:t>
            </a:r>
            <a:endParaRPr b="1" sz="3600"/>
          </a:p>
        </p:txBody>
      </p:sp>
      <p:sp>
        <p:nvSpPr>
          <p:cNvPr id="416" name="Google Shape;416;g327d93f290d_3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g327d93f290d_3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g327d93f290d_3_34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7d93f290d_2_196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Vector Space Model</a:t>
            </a:r>
            <a:endParaRPr b="1" sz="3600"/>
          </a:p>
        </p:txBody>
      </p:sp>
      <p:sp>
        <p:nvSpPr>
          <p:cNvPr id="424" name="Google Shape;424;g327d93f290d_2_196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5" name="Google Shape;425;g327d93f290d_2_196"/>
          <p:cNvSpPr txBox="1"/>
          <p:nvPr/>
        </p:nvSpPr>
        <p:spPr>
          <a:xfrm>
            <a:off x="982425" y="1690575"/>
            <a:ext cx="10371300" cy="25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Each document </a:t>
            </a:r>
            <a:r>
              <a:rPr b="1" i="1" lang="en-US" sz="2200">
                <a:solidFill>
                  <a:schemeClr val="dk1"/>
                </a:solidFill>
              </a:rPr>
              <a:t>d</a:t>
            </a:r>
            <a:r>
              <a:rPr lang="en-US" sz="2200">
                <a:solidFill>
                  <a:schemeClr val="dk1"/>
                </a:solidFill>
              </a:rPr>
              <a:t> can be represented as a vector of </a:t>
            </a:r>
            <a:r>
              <a:rPr b="1" lang="en-US" sz="2200">
                <a:solidFill>
                  <a:schemeClr val="dk1"/>
                </a:solidFill>
              </a:rPr>
              <a:t>TF-IDF values</a:t>
            </a:r>
            <a:r>
              <a:rPr lang="en-US" sz="2200">
                <a:solidFill>
                  <a:schemeClr val="dk1"/>
                </a:solidFill>
              </a:rPr>
              <a:t>, with one component per term.</a:t>
            </a:r>
            <a:endParaRPr sz="22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This creates a </a:t>
            </a:r>
            <a:r>
              <a:rPr b="1" lang="en-US" sz="2100">
                <a:solidFill>
                  <a:schemeClr val="dk1"/>
                </a:solidFill>
              </a:rPr>
              <a:t>vector space</a:t>
            </a:r>
            <a:r>
              <a:rPr lang="en-US" sz="2100">
                <a:solidFill>
                  <a:schemeClr val="dk1"/>
                </a:solidFill>
              </a:rPr>
              <a:t> where:</a:t>
            </a:r>
            <a:endParaRPr sz="2100">
              <a:solidFill>
                <a:schemeClr val="dk1"/>
              </a:solidFill>
            </a:endParaRPr>
          </a:p>
          <a:p>
            <a:pPr indent="-36195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Terms</a:t>
            </a:r>
            <a:r>
              <a:rPr lang="en-US" sz="2100">
                <a:solidFill>
                  <a:schemeClr val="dk1"/>
                </a:solidFill>
              </a:rPr>
              <a:t> are axes​</a:t>
            </a:r>
            <a:endParaRPr sz="2100">
              <a:solidFill>
                <a:schemeClr val="dk1"/>
              </a:solidFill>
            </a:endParaRPr>
          </a:p>
          <a:p>
            <a:pPr indent="-36195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Documents</a:t>
            </a:r>
            <a:r>
              <a:rPr lang="en-US" sz="2100">
                <a:solidFill>
                  <a:schemeClr val="dk1"/>
                </a:solidFill>
              </a:rPr>
              <a:t> are vectors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26" name="Google Shape;426;g327d93f290d_2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500" y="2356002"/>
            <a:ext cx="5036575" cy="28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27d93f290d_2_196"/>
          <p:cNvSpPr txBox="1"/>
          <p:nvPr/>
        </p:nvSpPr>
        <p:spPr>
          <a:xfrm>
            <a:off x="1139625" y="5189075"/>
            <a:ext cx="119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Retrieval: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Given a document </a:t>
            </a:r>
            <a:r>
              <a:rPr b="1" i="1" lang="en-US" sz="2000">
                <a:solidFill>
                  <a:schemeClr val="dk1"/>
                </a:solidFill>
              </a:rPr>
              <a:t>d</a:t>
            </a:r>
            <a:r>
              <a:rPr lang="en-US" sz="2000">
                <a:solidFill>
                  <a:schemeClr val="dk1"/>
                </a:solidFill>
              </a:rPr>
              <a:t>, find other documents that are "</a:t>
            </a:r>
            <a:r>
              <a:rPr b="1" lang="en-US" sz="2000">
                <a:solidFill>
                  <a:schemeClr val="dk1"/>
                </a:solidFill>
              </a:rPr>
              <a:t>similar</a:t>
            </a:r>
            <a:r>
              <a:rPr lang="en-US" sz="2000">
                <a:solidFill>
                  <a:schemeClr val="dk1"/>
                </a:solidFill>
              </a:rPr>
              <a:t>" to it.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28" name="Google Shape;428;g327d93f290d_2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27d93f290d_2_21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Vector Space Model</a:t>
            </a:r>
            <a:endParaRPr b="1" sz="3600"/>
          </a:p>
        </p:txBody>
      </p:sp>
      <p:sp>
        <p:nvSpPr>
          <p:cNvPr id="434" name="Google Shape;434;g327d93f290d_2_21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35" name="Google Shape;435;g327d93f290d_2_219"/>
          <p:cNvSpPr txBox="1"/>
          <p:nvPr/>
        </p:nvSpPr>
        <p:spPr>
          <a:xfrm>
            <a:off x="982425" y="1690575"/>
            <a:ext cx="103713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distance between vectors d</a:t>
            </a:r>
            <a:r>
              <a:rPr baseline="-25000" lang="en-US" sz="2200">
                <a:solidFill>
                  <a:schemeClr val="dk1"/>
                </a:solidFill>
              </a:rPr>
              <a:t>1</a:t>
            </a:r>
            <a:r>
              <a:rPr lang="en-US" sz="2200">
                <a:solidFill>
                  <a:schemeClr val="dk1"/>
                </a:solidFill>
              </a:rPr>
              <a:t> and d</a:t>
            </a:r>
            <a:r>
              <a:rPr baseline="-25000" lang="en-US" sz="2200">
                <a:solidFill>
                  <a:schemeClr val="dk1"/>
                </a:solidFill>
              </a:rPr>
              <a:t>2</a:t>
            </a:r>
            <a:r>
              <a:rPr lang="en-US" sz="2200">
                <a:solidFill>
                  <a:schemeClr val="dk1"/>
                </a:solidFill>
              </a:rPr>
              <a:t>  is captured by the </a:t>
            </a:r>
            <a:r>
              <a:rPr b="1" lang="en-US" sz="2200">
                <a:solidFill>
                  <a:schemeClr val="dk1"/>
                </a:solidFill>
              </a:rPr>
              <a:t>cosine</a:t>
            </a:r>
            <a:r>
              <a:rPr lang="en-US" sz="2200">
                <a:solidFill>
                  <a:schemeClr val="dk1"/>
                </a:solidFill>
              </a:rPr>
              <a:t> of the angle between them.​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36" name="Google Shape;436;g327d93f290d_2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500" y="2356002"/>
            <a:ext cx="5036575" cy="28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27d93f290d_2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27d93f290d_2_219"/>
          <p:cNvSpPr txBox="1"/>
          <p:nvPr/>
        </p:nvSpPr>
        <p:spPr>
          <a:xfrm>
            <a:off x="982425" y="5189075"/>
            <a:ext cx="98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Vector Normalization</a:t>
            </a:r>
            <a:r>
              <a:rPr b="1" lang="en-US" sz="2000">
                <a:solidFill>
                  <a:schemeClr val="dk1"/>
                </a:solidFill>
              </a:rPr>
              <a:t> (Norm=1):</a:t>
            </a:r>
            <a:r>
              <a:rPr lang="en-US" sz="2000">
                <a:solidFill>
                  <a:schemeClr val="dk1"/>
                </a:solidFill>
              </a:rPr>
              <a:t> Longer documents do not get more weight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39" name="Google Shape;439;g327d93f290d_2_2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675" y="2760827"/>
            <a:ext cx="5267750" cy="18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7d93f290d_1_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Nature Language Processing: </a:t>
            </a:r>
            <a:r>
              <a:rPr lang="en-US" sz="3600"/>
              <a:t>Applications</a:t>
            </a:r>
            <a:endParaRPr sz="3600"/>
          </a:p>
        </p:txBody>
      </p:sp>
      <p:sp>
        <p:nvSpPr>
          <p:cNvPr id="103" name="Google Shape;103;g327d93f290d_1_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" name="Google Shape;104;g327d93f290d_1_0"/>
          <p:cNvSpPr txBox="1"/>
          <p:nvPr>
            <p:ph idx="1" type="body"/>
          </p:nvPr>
        </p:nvSpPr>
        <p:spPr>
          <a:xfrm>
            <a:off x="1063825" y="3141800"/>
            <a:ext cx="2933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Question Answering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Code Generation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Dialog</a:t>
            </a:r>
            <a:endParaRPr sz="1800"/>
          </a:p>
        </p:txBody>
      </p:sp>
      <p:grpSp>
        <p:nvGrpSpPr>
          <p:cNvPr id="105" name="Google Shape;105;g327d93f290d_1_0"/>
          <p:cNvGrpSpPr/>
          <p:nvPr/>
        </p:nvGrpSpPr>
        <p:grpSpPr>
          <a:xfrm>
            <a:off x="1063825" y="1972700"/>
            <a:ext cx="10093825" cy="802800"/>
            <a:chOff x="1063825" y="1972700"/>
            <a:chExt cx="10093825" cy="802800"/>
          </a:xfrm>
        </p:grpSpPr>
        <p:sp>
          <p:nvSpPr>
            <p:cNvPr id="106" name="Google Shape;106;g327d93f290d_1_0"/>
            <p:cNvSpPr/>
            <p:nvPr/>
          </p:nvSpPr>
          <p:spPr>
            <a:xfrm>
              <a:off x="1063825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Human-Machine </a:t>
              </a:r>
              <a:r>
                <a:rPr lang="en-US" sz="1900">
                  <a:solidFill>
                    <a:schemeClr val="lt1"/>
                  </a:solidFill>
                </a:rPr>
                <a:t>Communication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g327d93f290d_1_0"/>
            <p:cNvSpPr/>
            <p:nvPr/>
          </p:nvSpPr>
          <p:spPr>
            <a:xfrm>
              <a:off x="4654388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Human-Human </a:t>
              </a:r>
              <a:r>
                <a:rPr lang="en-US" sz="1900">
                  <a:solidFill>
                    <a:schemeClr val="lt1"/>
                  </a:solidFill>
                </a:rPr>
                <a:t>Communication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108" name="Google Shape;108;g327d93f290d_1_0"/>
            <p:cNvSpPr/>
            <p:nvPr/>
          </p:nvSpPr>
          <p:spPr>
            <a:xfrm>
              <a:off x="8244950" y="1972700"/>
              <a:ext cx="2912700" cy="8028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chemeClr val="lt1"/>
                  </a:solidFill>
                </a:rPr>
                <a:t>Analyze/Understand </a:t>
              </a:r>
              <a:r>
                <a:rPr lang="en-US" sz="1900">
                  <a:solidFill>
                    <a:schemeClr val="lt1"/>
                  </a:solidFill>
                </a:rPr>
                <a:t>Language</a:t>
              </a:r>
              <a:endParaRPr sz="1900">
                <a:solidFill>
                  <a:schemeClr val="lt1"/>
                </a:solidFill>
              </a:endParaRPr>
            </a:p>
          </p:txBody>
        </p:sp>
      </p:grpSp>
      <p:pic>
        <p:nvPicPr>
          <p:cNvPr id="109" name="Google Shape;109;g327d93f290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225" y="4662500"/>
            <a:ext cx="1038950" cy="1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327d93f290d_1_0"/>
          <p:cNvPicPr preferRelativeResize="0"/>
          <p:nvPr/>
        </p:nvPicPr>
        <p:blipFill rotWithShape="1">
          <a:blip r:embed="rId4">
            <a:alphaModFix/>
          </a:blip>
          <a:srcRect b="8412" l="20263" r="21589" t="6532"/>
          <a:stretch/>
        </p:blipFill>
        <p:spPr>
          <a:xfrm>
            <a:off x="2471900" y="4428775"/>
            <a:ext cx="930650" cy="13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27d93f290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400" y="4662500"/>
            <a:ext cx="1038950" cy="10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27d93f290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275" y="4662500"/>
            <a:ext cx="1038950" cy="10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27d93f290d_1_0"/>
          <p:cNvSpPr txBox="1"/>
          <p:nvPr>
            <p:ph idx="1" type="body"/>
          </p:nvPr>
        </p:nvSpPr>
        <p:spPr>
          <a:xfrm>
            <a:off x="4629450" y="3141800"/>
            <a:ext cx="2933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Translation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Assisted Writing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Spell Checking</a:t>
            </a:r>
            <a:endParaRPr sz="1800"/>
          </a:p>
        </p:txBody>
      </p:sp>
      <p:sp>
        <p:nvSpPr>
          <p:cNvPr id="114" name="Google Shape;114;g327d93f290d_1_0"/>
          <p:cNvSpPr txBox="1"/>
          <p:nvPr>
            <p:ph idx="1" type="body"/>
          </p:nvPr>
        </p:nvSpPr>
        <p:spPr>
          <a:xfrm>
            <a:off x="8195075" y="3141800"/>
            <a:ext cx="2933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Sentiment Analysis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Text Classification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Entity Recognition</a:t>
            </a:r>
            <a:endParaRPr sz="1800"/>
          </a:p>
        </p:txBody>
      </p:sp>
      <p:pic>
        <p:nvPicPr>
          <p:cNvPr id="115" name="Google Shape;115;g327d93f290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3327" y="4662500"/>
            <a:ext cx="1296597" cy="103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27d93f290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7d93f290d_2_24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TF-IDF: </a:t>
            </a:r>
            <a:r>
              <a:rPr lang="en-US" sz="3600"/>
              <a:t>Limitations</a:t>
            </a:r>
            <a:endParaRPr sz="3600"/>
          </a:p>
        </p:txBody>
      </p:sp>
      <p:sp>
        <p:nvSpPr>
          <p:cNvPr id="445" name="Google Shape;445;g327d93f290d_2_24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6" name="Google Shape;446;g327d93f290d_2_249"/>
          <p:cNvSpPr txBox="1"/>
          <p:nvPr/>
        </p:nvSpPr>
        <p:spPr>
          <a:xfrm>
            <a:off x="982425" y="1690575"/>
            <a:ext cx="103713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47" name="Google Shape;447;g327d93f290d_2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27d93f290d_2_249"/>
          <p:cNvSpPr txBox="1"/>
          <p:nvPr/>
        </p:nvSpPr>
        <p:spPr>
          <a:xfrm>
            <a:off x="982425" y="1690575"/>
            <a:ext cx="10371300" cy="4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STILL no semantic understanding</a:t>
            </a:r>
            <a:r>
              <a:rPr b="1" lang="en-US" sz="2100">
                <a:solidFill>
                  <a:schemeClr val="dk1"/>
                </a:solidFill>
              </a:rPr>
              <a:t>: </a:t>
            </a:r>
            <a:r>
              <a:rPr lang="en-US" sz="2100">
                <a:solidFill>
                  <a:schemeClr val="dk1"/>
                </a:solidFill>
              </a:rPr>
              <a:t>Handles “car” and “automobile” as different terms.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Sparsity: </a:t>
            </a:r>
            <a:r>
              <a:rPr lang="en-US" sz="2100">
                <a:solidFill>
                  <a:schemeClr val="dk1"/>
                </a:solidFill>
              </a:rPr>
              <a:t>As the vocabulary grows, the vectors will become sparser (i.e. with more 0s).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STILL ignores word order: </a:t>
            </a:r>
            <a:r>
              <a:rPr lang="en-US" sz="2100">
                <a:solidFill>
                  <a:schemeClr val="dk1"/>
                </a:solidFill>
              </a:rPr>
              <a:t>"A park in a dog" would result in the same vector as "A dog in a park.”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STILL overlooks context: </a:t>
            </a:r>
            <a:r>
              <a:rPr lang="en-US" sz="2100">
                <a:solidFill>
                  <a:schemeClr val="dk1"/>
                </a:solidFill>
              </a:rPr>
              <a:t> TF-IDF does not take into account the context in which words appear.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7d93f290d_3_56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Playfair Display"/>
              <a:buNone/>
            </a:pPr>
            <a:r>
              <a:rPr b="1" lang="en-US" sz="3600"/>
              <a:t>How can we improve our word representation?</a:t>
            </a:r>
            <a:endParaRPr b="1" sz="3600"/>
          </a:p>
        </p:txBody>
      </p:sp>
      <p:sp>
        <p:nvSpPr>
          <p:cNvPr id="454" name="Google Shape;454;g327d93f290d_3_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5" name="Google Shape;455;g327d93f290d_3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g327d93f290d_3_56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27d93f290d_3_4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</a:t>
            </a:r>
            <a:endParaRPr sz="3600"/>
          </a:p>
        </p:txBody>
      </p:sp>
      <p:sp>
        <p:nvSpPr>
          <p:cNvPr id="462" name="Google Shape;462;g327d93f290d_3_47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63" name="Google Shape;463;g327d93f290d_3_47"/>
          <p:cNvSpPr txBox="1"/>
          <p:nvPr/>
        </p:nvSpPr>
        <p:spPr>
          <a:xfrm>
            <a:off x="982425" y="1690575"/>
            <a:ext cx="103713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All document representation methods that we’ve seen so far have involved checking the </a:t>
            </a:r>
            <a:r>
              <a:rPr b="1" lang="en-US" sz="2200">
                <a:solidFill>
                  <a:schemeClr val="dk1"/>
                </a:solidFill>
              </a:rPr>
              <a:t>frequency </a:t>
            </a:r>
            <a:r>
              <a:rPr lang="en-US" sz="2200">
                <a:solidFill>
                  <a:schemeClr val="dk1"/>
                </a:solidFill>
              </a:rPr>
              <a:t>of terms. What if instead…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4" name="Google Shape;464;g327d93f290d_3_47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465" name="Google Shape;465;g327d93f290d_3_47"/>
          <p:cNvSpPr txBox="1"/>
          <p:nvPr/>
        </p:nvSpPr>
        <p:spPr>
          <a:xfrm>
            <a:off x="910350" y="2756700"/>
            <a:ext cx="10371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… we could represent words as dense vectors that are finally able to capture: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66" name="Google Shape;466;g327d93f290d_3_47"/>
          <p:cNvSpPr txBox="1"/>
          <p:nvPr>
            <p:ph idx="1" type="body"/>
          </p:nvPr>
        </p:nvSpPr>
        <p:spPr>
          <a:xfrm>
            <a:off x="2411325" y="3546900"/>
            <a:ext cx="75135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word’s</a:t>
            </a:r>
            <a:r>
              <a:rPr b="1" lang="en-US" sz="2000">
                <a:solidFill>
                  <a:srgbClr val="E69138"/>
                </a:solidFill>
              </a:rPr>
              <a:t> meaning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The </a:t>
            </a:r>
            <a:r>
              <a:rPr b="1" lang="en-US" sz="2000">
                <a:solidFill>
                  <a:srgbClr val="E69138"/>
                </a:solidFill>
              </a:rPr>
              <a:t>context</a:t>
            </a:r>
            <a:r>
              <a:rPr b="1" lang="en-US" sz="2000"/>
              <a:t> </a:t>
            </a:r>
            <a:r>
              <a:rPr lang="en-US" sz="2000"/>
              <a:t>in which the word occurs</a:t>
            </a:r>
            <a:endParaRPr sz="2000"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Semantic relationships</a:t>
            </a:r>
            <a:endParaRPr b="1" sz="2000">
              <a:solidFill>
                <a:srgbClr val="E6913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27d93f290d_3_6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How?</a:t>
            </a:r>
            <a:endParaRPr sz="3600"/>
          </a:p>
        </p:txBody>
      </p:sp>
      <p:sp>
        <p:nvSpPr>
          <p:cNvPr id="472" name="Google Shape;472;g327d93f290d_3_64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3" name="Google Shape;473;g327d93f290d_3_64"/>
          <p:cNvSpPr txBox="1"/>
          <p:nvPr/>
        </p:nvSpPr>
        <p:spPr>
          <a:xfrm>
            <a:off x="982425" y="1690575"/>
            <a:ext cx="10371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Basically, </a:t>
            </a:r>
            <a:r>
              <a:rPr b="1" lang="en-US" sz="2000">
                <a:solidFill>
                  <a:schemeClr val="dk1"/>
                </a:solidFill>
              </a:rPr>
              <a:t>word embeddings </a:t>
            </a:r>
            <a:r>
              <a:rPr lang="en-US" sz="2000">
                <a:solidFill>
                  <a:schemeClr val="dk1"/>
                </a:solidFill>
              </a:rPr>
              <a:t>handle the limitations we’ve discussed so far by representing each word as a </a:t>
            </a:r>
            <a:r>
              <a:rPr b="1" lang="en-US" sz="2000">
                <a:solidFill>
                  <a:schemeClr val="dk1"/>
                </a:solidFill>
              </a:rPr>
              <a:t>dense</a:t>
            </a:r>
            <a:r>
              <a:rPr lang="en-US" sz="2000">
                <a:solidFill>
                  <a:schemeClr val="dk1"/>
                </a:solidFill>
              </a:rPr>
              <a:t> vector that </a:t>
            </a:r>
            <a:r>
              <a:rPr b="1" lang="en-US" sz="2000">
                <a:solidFill>
                  <a:schemeClr val="dk1"/>
                </a:solidFill>
              </a:rPr>
              <a:t>captures semantic information</a:t>
            </a:r>
            <a:r>
              <a:rPr lang="en-US" sz="2000">
                <a:solidFill>
                  <a:schemeClr val="dk1"/>
                </a:solidFill>
              </a:rPr>
              <a:t>. </a:t>
            </a:r>
            <a:endParaRPr sz="2000">
              <a:solidFill>
                <a:schemeClr val="dk1"/>
              </a:solidFill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But how?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4" name="Google Shape;474;g327d93f290d_3_64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475" name="Google Shape;475;g327d93f290d_3_64"/>
          <p:cNvSpPr/>
          <p:nvPr/>
        </p:nvSpPr>
        <p:spPr>
          <a:xfrm>
            <a:off x="2835300" y="3210300"/>
            <a:ext cx="6521400" cy="82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Words with similar meanings occur in similar contexts</a:t>
            </a:r>
            <a:endParaRPr sz="2100"/>
          </a:p>
        </p:txBody>
      </p:sp>
      <p:grpSp>
        <p:nvGrpSpPr>
          <p:cNvPr id="476" name="Google Shape;476;g327d93f290d_3_64"/>
          <p:cNvGrpSpPr/>
          <p:nvPr/>
        </p:nvGrpSpPr>
        <p:grpSpPr>
          <a:xfrm>
            <a:off x="2333688" y="4632700"/>
            <a:ext cx="7524625" cy="492600"/>
            <a:chOff x="2087975" y="4632700"/>
            <a:chExt cx="7524625" cy="492600"/>
          </a:xfrm>
        </p:grpSpPr>
        <p:sp>
          <p:nvSpPr>
            <p:cNvPr id="477" name="Google Shape;477;g327d93f290d_3_64"/>
            <p:cNvSpPr txBox="1"/>
            <p:nvPr/>
          </p:nvSpPr>
          <p:spPr>
            <a:xfrm>
              <a:off x="2087975" y="463270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4572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COUNT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g327d93f290d_3_64"/>
            <p:cNvSpPr txBox="1"/>
            <p:nvPr/>
          </p:nvSpPr>
          <p:spPr>
            <a:xfrm>
              <a:off x="6612600" y="4632700"/>
              <a:ext cx="3000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457200" lvl="0" marL="457200" rtl="0" algn="just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PREDICT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479" name="Google Shape;479;g327d93f290d_3_64"/>
            <p:cNvCxnSpPr/>
            <p:nvPr/>
          </p:nvCxnSpPr>
          <p:spPr>
            <a:xfrm>
              <a:off x="4763838" y="4879000"/>
              <a:ext cx="2172900" cy="0"/>
            </a:xfrm>
            <a:prstGeom prst="straightConnector1">
              <a:avLst/>
            </a:prstGeom>
            <a:noFill/>
            <a:ln cap="flat" cmpd="sng" w="28575">
              <a:solidFill>
                <a:srgbClr val="E6913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27d93f290d_2_26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How?</a:t>
            </a:r>
            <a:endParaRPr sz="3600"/>
          </a:p>
        </p:txBody>
      </p:sp>
      <p:sp>
        <p:nvSpPr>
          <p:cNvPr id="485" name="Google Shape;485;g327d93f290d_2_265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6" name="Google Shape;486;g327d93f290d_2_265"/>
          <p:cNvSpPr txBox="1"/>
          <p:nvPr/>
        </p:nvSpPr>
        <p:spPr>
          <a:xfrm>
            <a:off x="982425" y="1690575"/>
            <a:ext cx="103713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Word Embeddings: </a:t>
            </a:r>
            <a:r>
              <a:rPr lang="en-US" sz="2000">
                <a:solidFill>
                  <a:schemeClr val="dk1"/>
                </a:solidFill>
              </a:rPr>
              <a:t>Dense vectors with continuous values that are trained by exposing a model to a large amount of text data and a</a:t>
            </a:r>
            <a:r>
              <a:rPr lang="en-US" sz="2000">
                <a:solidFill>
                  <a:schemeClr val="dk1"/>
                </a:solidFill>
              </a:rPr>
              <a:t>djusting the vector representations based on the context in which words appear.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</a:t>
            </a:r>
            <a:r>
              <a:rPr lang="en-US" sz="2000">
                <a:solidFill>
                  <a:schemeClr val="dk1"/>
                </a:solidFill>
              </a:rPr>
              <a:t>ncode semantic meaning 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Capture relationships between words.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27d93f290d_2_265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488" name="Google Shape;488;g327d93f290d_2_265"/>
          <p:cNvSpPr/>
          <p:nvPr/>
        </p:nvSpPr>
        <p:spPr>
          <a:xfrm>
            <a:off x="1918063" y="4344175"/>
            <a:ext cx="29127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word2Vec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89" name="Google Shape;489;g327d93f290d_2_265"/>
          <p:cNvSpPr/>
          <p:nvPr/>
        </p:nvSpPr>
        <p:spPr>
          <a:xfrm>
            <a:off x="6167588" y="3730200"/>
            <a:ext cx="29127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Skip Grams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90" name="Google Shape;490;g327d93f290d_2_265"/>
          <p:cNvSpPr/>
          <p:nvPr/>
        </p:nvSpPr>
        <p:spPr>
          <a:xfrm>
            <a:off x="6167588" y="4874950"/>
            <a:ext cx="29127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Negative Sampling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491" name="Google Shape;491;g327d93f290d_2_265"/>
          <p:cNvCxnSpPr/>
          <p:nvPr/>
        </p:nvCxnSpPr>
        <p:spPr>
          <a:xfrm flipH="1" rot="10800000">
            <a:off x="5010850" y="4232950"/>
            <a:ext cx="996600" cy="267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g327d93f290d_2_265"/>
          <p:cNvCxnSpPr/>
          <p:nvPr/>
        </p:nvCxnSpPr>
        <p:spPr>
          <a:xfrm>
            <a:off x="5000888" y="4788175"/>
            <a:ext cx="996600" cy="2670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7d93f290d_3_82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Skip-grams</a:t>
            </a:r>
            <a:endParaRPr sz="3600"/>
          </a:p>
        </p:txBody>
      </p:sp>
      <p:sp>
        <p:nvSpPr>
          <p:cNvPr id="498" name="Google Shape;498;g327d93f290d_3_82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99" name="Google Shape;499;g327d93f290d_3_82"/>
          <p:cNvSpPr txBox="1"/>
          <p:nvPr/>
        </p:nvSpPr>
        <p:spPr>
          <a:xfrm>
            <a:off x="982425" y="1690575"/>
            <a:ext cx="103713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69138"/>
                </a:solidFill>
              </a:rPr>
              <a:t>Goal:</a:t>
            </a:r>
            <a:r>
              <a:rPr b="1"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Predict the </a:t>
            </a:r>
            <a:r>
              <a:rPr b="1" lang="en-US" sz="2200">
                <a:solidFill>
                  <a:schemeClr val="dk1"/>
                </a:solidFill>
              </a:rPr>
              <a:t>context words </a:t>
            </a:r>
            <a:r>
              <a:rPr lang="en-US" sz="2200">
                <a:solidFill>
                  <a:schemeClr val="dk1"/>
                </a:solidFill>
              </a:rPr>
              <a:t>given a </a:t>
            </a:r>
            <a:r>
              <a:rPr b="1" lang="en-US" sz="2200">
                <a:solidFill>
                  <a:schemeClr val="dk1"/>
                </a:solidFill>
              </a:rPr>
              <a:t>target </a:t>
            </a:r>
            <a:r>
              <a:rPr lang="en-US" sz="2200">
                <a:solidFill>
                  <a:schemeClr val="dk1"/>
                </a:solidFill>
              </a:rPr>
              <a:t>word. </a:t>
            </a:r>
            <a:endParaRPr sz="22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model will maximize the log-likelihood:​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0" name="Google Shape;500;g327d93f290d_3_82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501" name="Google Shape;501;g327d93f290d_3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150" y="1421850"/>
            <a:ext cx="3261625" cy="40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27d93f290d_3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125" y="2751075"/>
            <a:ext cx="403860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27d93f290d_3_82"/>
          <p:cNvSpPr txBox="1"/>
          <p:nvPr/>
        </p:nvSpPr>
        <p:spPr>
          <a:xfrm>
            <a:off x="2426825" y="4533100"/>
            <a:ext cx="43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</a:t>
            </a:r>
            <a:r>
              <a:rPr lang="en-US" sz="2000">
                <a:solidFill>
                  <a:schemeClr val="accent2"/>
                </a:solidFill>
              </a:rPr>
              <a:t> little cat </a:t>
            </a:r>
            <a:r>
              <a:rPr lang="en-US" sz="2000">
                <a:solidFill>
                  <a:srgbClr val="3D85C6"/>
                </a:solidFill>
              </a:rPr>
              <a:t>hiding</a:t>
            </a:r>
            <a:r>
              <a:rPr lang="en-US" sz="2000">
                <a:solidFill>
                  <a:schemeClr val="accent2"/>
                </a:solidFill>
              </a:rPr>
              <a:t> in the </a:t>
            </a:r>
            <a:r>
              <a:rPr lang="en-US" sz="2000">
                <a:solidFill>
                  <a:schemeClr val="dk1"/>
                </a:solidFill>
              </a:rPr>
              <a:t>tree close by.</a:t>
            </a:r>
            <a:r>
              <a:rPr lang="en-US" sz="2000">
                <a:solidFill>
                  <a:schemeClr val="accent2"/>
                </a:solidFill>
              </a:rPr>
              <a:t>​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504" name="Google Shape;504;g327d93f290d_3_82"/>
          <p:cNvSpPr txBox="1"/>
          <p:nvPr/>
        </p:nvSpPr>
        <p:spPr>
          <a:xfrm>
            <a:off x="8651175" y="2687300"/>
            <a:ext cx="9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600">
                <a:solidFill>
                  <a:srgbClr val="3D85C6"/>
                </a:solidFill>
              </a:rPr>
              <a:t>hiding</a:t>
            </a:r>
            <a:endParaRPr b="1" sz="1600"/>
          </a:p>
        </p:txBody>
      </p:sp>
      <p:sp>
        <p:nvSpPr>
          <p:cNvPr id="505" name="Google Shape;505;g327d93f290d_3_82"/>
          <p:cNvSpPr txBox="1"/>
          <p:nvPr/>
        </p:nvSpPr>
        <p:spPr>
          <a:xfrm>
            <a:off x="11253900" y="1798225"/>
            <a:ext cx="9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600">
                <a:solidFill>
                  <a:srgbClr val="E69138"/>
                </a:solidFill>
              </a:rPr>
              <a:t>little</a:t>
            </a:r>
            <a:endParaRPr b="1" sz="1600">
              <a:solidFill>
                <a:srgbClr val="E69138"/>
              </a:solidFill>
            </a:endParaRPr>
          </a:p>
        </p:txBody>
      </p:sp>
      <p:sp>
        <p:nvSpPr>
          <p:cNvPr id="506" name="Google Shape;506;g327d93f290d_3_82"/>
          <p:cNvSpPr txBox="1"/>
          <p:nvPr/>
        </p:nvSpPr>
        <p:spPr>
          <a:xfrm>
            <a:off x="11253900" y="2608925"/>
            <a:ext cx="9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600">
                <a:solidFill>
                  <a:srgbClr val="E69138"/>
                </a:solidFill>
              </a:rPr>
              <a:t>cat</a:t>
            </a:r>
            <a:endParaRPr b="1" sz="1600">
              <a:solidFill>
                <a:srgbClr val="E69138"/>
              </a:solidFill>
            </a:endParaRPr>
          </a:p>
        </p:txBody>
      </p:sp>
      <p:sp>
        <p:nvSpPr>
          <p:cNvPr id="507" name="Google Shape;507;g327d93f290d_3_82"/>
          <p:cNvSpPr txBox="1"/>
          <p:nvPr/>
        </p:nvSpPr>
        <p:spPr>
          <a:xfrm>
            <a:off x="11253900" y="3910875"/>
            <a:ext cx="9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600">
                <a:solidFill>
                  <a:srgbClr val="E69138"/>
                </a:solidFill>
              </a:rPr>
              <a:t>in</a:t>
            </a:r>
            <a:endParaRPr b="1" sz="1600">
              <a:solidFill>
                <a:srgbClr val="E69138"/>
              </a:solidFill>
            </a:endParaRPr>
          </a:p>
        </p:txBody>
      </p:sp>
      <p:sp>
        <p:nvSpPr>
          <p:cNvPr id="508" name="Google Shape;508;g327d93f290d_3_82"/>
          <p:cNvSpPr txBox="1"/>
          <p:nvPr/>
        </p:nvSpPr>
        <p:spPr>
          <a:xfrm>
            <a:off x="11253900" y="4760850"/>
            <a:ext cx="9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600">
                <a:solidFill>
                  <a:srgbClr val="E69138"/>
                </a:solidFill>
              </a:rPr>
              <a:t>the</a:t>
            </a:r>
            <a:endParaRPr b="1" sz="1600">
              <a:solidFill>
                <a:srgbClr val="E6913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7d93f290d_2_28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Negative Sampling</a:t>
            </a:r>
            <a:endParaRPr sz="3600"/>
          </a:p>
        </p:txBody>
      </p:sp>
      <p:sp>
        <p:nvSpPr>
          <p:cNvPr id="514" name="Google Shape;514;g327d93f290d_2_284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15" name="Google Shape;515;g327d93f290d_2_284"/>
          <p:cNvSpPr txBox="1"/>
          <p:nvPr/>
        </p:nvSpPr>
        <p:spPr>
          <a:xfrm>
            <a:off x="910350" y="1690575"/>
            <a:ext cx="10371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6AA84F"/>
                </a:solidFill>
              </a:rPr>
              <a:t>Positive Samples: </a:t>
            </a:r>
            <a:r>
              <a:rPr lang="en-US" sz="2200" u="sng">
                <a:solidFill>
                  <a:schemeClr val="dk1"/>
                </a:solidFill>
              </a:rPr>
              <a:t>maximize</a:t>
            </a:r>
            <a:r>
              <a:rPr lang="en-US" sz="2200">
                <a:solidFill>
                  <a:schemeClr val="dk1"/>
                </a:solidFill>
              </a:rPr>
              <a:t> the likelihood of the pairs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Words that occur in the neighborhood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16" name="Google Shape;516;g327d93f290d_2_284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517" name="Google Shape;517;g327d93f290d_2_284"/>
          <p:cNvSpPr txBox="1"/>
          <p:nvPr/>
        </p:nvSpPr>
        <p:spPr>
          <a:xfrm>
            <a:off x="2725950" y="2800375"/>
            <a:ext cx="831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“card” → “bank”; “credit”; “debit”; “game”; “student”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18" name="Google Shape;518;g327d93f290d_2_284"/>
          <p:cNvSpPr txBox="1"/>
          <p:nvPr/>
        </p:nvSpPr>
        <p:spPr>
          <a:xfrm>
            <a:off x="2725950" y="4264150"/>
            <a:ext cx="831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“card” →  “sky”; “mine”; “headphones”; “hat”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19" name="Google Shape;519;g327d93f290d_2_284"/>
          <p:cNvSpPr txBox="1"/>
          <p:nvPr/>
        </p:nvSpPr>
        <p:spPr>
          <a:xfrm>
            <a:off x="910350" y="3431813"/>
            <a:ext cx="103713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90000"/>
                </a:solidFill>
              </a:rPr>
              <a:t>Negative Samples: </a:t>
            </a:r>
            <a:r>
              <a:rPr lang="en-US" sz="2200" u="sng">
                <a:solidFill>
                  <a:schemeClr val="dk1"/>
                </a:solidFill>
              </a:rPr>
              <a:t>minimize</a:t>
            </a:r>
            <a:r>
              <a:rPr lang="en-US" sz="2200">
                <a:solidFill>
                  <a:schemeClr val="dk1"/>
                </a:solidFill>
              </a:rPr>
              <a:t> the likelihood of the pairs 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Randomly sampled from the corpus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20" name="Google Shape;520;g327d93f290d_2_284"/>
          <p:cNvSpPr/>
          <p:nvPr/>
        </p:nvSpPr>
        <p:spPr>
          <a:xfrm>
            <a:off x="1190225" y="4952175"/>
            <a:ext cx="2912700" cy="638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Facilitates training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1" name="Google Shape;521;g327d93f290d_2_284"/>
          <p:cNvSpPr/>
          <p:nvPr/>
        </p:nvSpPr>
        <p:spPr>
          <a:xfrm>
            <a:off x="4639650" y="4952175"/>
            <a:ext cx="2912700" cy="638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Discriminative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22" name="Google Shape;522;g327d93f290d_2_284"/>
          <p:cNvSpPr/>
          <p:nvPr/>
        </p:nvSpPr>
        <p:spPr>
          <a:xfrm>
            <a:off x="8089075" y="4952175"/>
            <a:ext cx="2912700" cy="638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Rare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7d93f290d_3_11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How?</a:t>
            </a:r>
            <a:r>
              <a:rPr b="1" lang="en-US" sz="3600"/>
              <a:t> </a:t>
            </a:r>
            <a:endParaRPr b="1" sz="3600"/>
          </a:p>
        </p:txBody>
      </p:sp>
      <p:sp>
        <p:nvSpPr>
          <p:cNvPr id="528" name="Google Shape;528;g327d93f290d_3_118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29" name="Google Shape;529;g327d93f290d_3_118"/>
          <p:cNvSpPr txBox="1"/>
          <p:nvPr/>
        </p:nvSpPr>
        <p:spPr>
          <a:xfrm>
            <a:off x="982500" y="1690575"/>
            <a:ext cx="10371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Skip-grams + Negative Sampling </a:t>
            </a:r>
            <a:r>
              <a:rPr lang="en-US" sz="2000">
                <a:solidFill>
                  <a:schemeClr val="dk1"/>
                </a:solidFill>
              </a:rPr>
              <a:t>finds a dense </a:t>
            </a:r>
            <a:r>
              <a:rPr b="1" lang="en-US" sz="2000">
                <a:solidFill>
                  <a:schemeClr val="dk1"/>
                </a:solidFill>
              </a:rPr>
              <a:t>vector word</a:t>
            </a:r>
            <a:r>
              <a:rPr b="1" lang="en-US" sz="2000">
                <a:solidFill>
                  <a:srgbClr val="E69138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for each word in the vocabulary (</a:t>
            </a:r>
            <a:r>
              <a:rPr i="1" lang="en-US" sz="2000">
                <a:solidFill>
                  <a:schemeClr val="dk1"/>
                </a:solidFill>
              </a:rPr>
              <a:t>V</a:t>
            </a:r>
            <a:r>
              <a:rPr baseline="-25000" i="1" lang="en-US" sz="2000">
                <a:solidFill>
                  <a:schemeClr val="dk1"/>
                </a:solidFill>
              </a:rPr>
              <a:t>w</a:t>
            </a:r>
            <a:r>
              <a:rPr lang="en-US" sz="2000">
                <a:solidFill>
                  <a:schemeClr val="dk1"/>
                </a:solidFill>
              </a:rPr>
              <a:t>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Each vector has </a:t>
            </a:r>
            <a:r>
              <a:rPr i="1" lang="en-US" sz="2000">
                <a:solidFill>
                  <a:schemeClr val="dk1"/>
                </a:solidFill>
              </a:rPr>
              <a:t>d </a:t>
            </a:r>
            <a:r>
              <a:rPr lang="en-US" sz="2000">
                <a:solidFill>
                  <a:schemeClr val="dk1"/>
                </a:solidFill>
              </a:rPr>
              <a:t>latent dimensions (usually 300)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It learns </a:t>
            </a:r>
            <a:r>
              <a:rPr b="1" lang="en-US" sz="2000">
                <a:solidFill>
                  <a:schemeClr val="dk1"/>
                </a:solidFill>
              </a:rPr>
              <a:t>TWO </a:t>
            </a:r>
            <a:r>
              <a:rPr lang="en-US" sz="2000">
                <a:solidFill>
                  <a:schemeClr val="dk1"/>
                </a:solidFill>
              </a:rPr>
              <a:t>matrices </a:t>
            </a:r>
            <a:r>
              <a:rPr lang="en-US" sz="2000">
                <a:solidFill>
                  <a:schemeClr val="dk1"/>
                </a:solidFill>
              </a:rPr>
              <a:t>simultaneously</a:t>
            </a:r>
            <a:r>
              <a:rPr lang="en-US" sz="2000">
                <a:solidFill>
                  <a:schemeClr val="dk1"/>
                </a:solidFill>
              </a:rPr>
              <a:t>: a </a:t>
            </a:r>
            <a:r>
              <a:rPr b="1" lang="en-US" sz="2000">
                <a:solidFill>
                  <a:srgbClr val="1155CC"/>
                </a:solidFill>
              </a:rPr>
              <a:t>word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matrix and a </a:t>
            </a:r>
            <a:r>
              <a:rPr b="1" lang="en-US" sz="2000">
                <a:solidFill>
                  <a:srgbClr val="E69138"/>
                </a:solidFill>
              </a:rPr>
              <a:t>context</a:t>
            </a:r>
            <a:r>
              <a:rPr lang="en-US" sz="2000">
                <a:solidFill>
                  <a:schemeClr val="dk1"/>
                </a:solidFill>
              </a:rPr>
              <a:t> matrix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</p:txBody>
      </p:sp>
      <p:sp>
        <p:nvSpPr>
          <p:cNvPr id="530" name="Google Shape;530;g327d93f290d_3_118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grpSp>
        <p:nvGrpSpPr>
          <p:cNvPr id="531" name="Google Shape;531;g327d93f290d_3_118"/>
          <p:cNvGrpSpPr/>
          <p:nvPr/>
        </p:nvGrpSpPr>
        <p:grpSpPr>
          <a:xfrm>
            <a:off x="3203143" y="3453560"/>
            <a:ext cx="1493332" cy="2243628"/>
            <a:chOff x="2937843" y="3428997"/>
            <a:chExt cx="1493332" cy="2243628"/>
          </a:xfrm>
        </p:grpSpPr>
        <p:pic>
          <p:nvPicPr>
            <p:cNvPr id="532" name="Google Shape;532;g327d93f290d_3_118"/>
            <p:cNvPicPr preferRelativeResize="0"/>
            <p:nvPr/>
          </p:nvPicPr>
          <p:blipFill rotWithShape="1">
            <a:blip r:embed="rId3">
              <a:alphaModFix/>
            </a:blip>
            <a:srcRect b="6358" l="0" r="0" t="0"/>
            <a:stretch/>
          </p:blipFill>
          <p:spPr>
            <a:xfrm rot="5400000">
              <a:off x="2952213" y="4193662"/>
              <a:ext cx="1887000" cy="1070925"/>
            </a:xfrm>
            <a:prstGeom prst="rect">
              <a:avLst/>
            </a:prstGeom>
            <a:noFill/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3" name="Google Shape;533;g327d93f290d_3_118"/>
            <p:cNvSpPr txBox="1"/>
            <p:nvPr/>
          </p:nvSpPr>
          <p:spPr>
            <a:xfrm>
              <a:off x="3535713" y="3428997"/>
              <a:ext cx="720000" cy="36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34" name="Google Shape;534;g327d93f290d_3_118"/>
            <p:cNvSpPr txBox="1"/>
            <p:nvPr/>
          </p:nvSpPr>
          <p:spPr>
            <a:xfrm rot="-5400000">
              <a:off x="2222493" y="4538850"/>
              <a:ext cx="1800000" cy="369300"/>
            </a:xfrm>
            <a:prstGeom prst="rect">
              <a:avLst/>
            </a:prstGeom>
            <a:blipFill rotWithShape="0">
              <a:blip r:embed="rId5">
                <a:alphaModFix/>
              </a:blip>
              <a:stretch>
                <a:fillRect b="3" l="-26" r="-36" t="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grpSp>
        <p:nvGrpSpPr>
          <p:cNvPr id="535" name="Google Shape;535;g327d93f290d_3_118"/>
          <p:cNvGrpSpPr/>
          <p:nvPr/>
        </p:nvGrpSpPr>
        <p:grpSpPr>
          <a:xfrm>
            <a:off x="6959993" y="3478110"/>
            <a:ext cx="1475082" cy="2194503"/>
            <a:chOff x="7038593" y="3428997"/>
            <a:chExt cx="1475082" cy="2194503"/>
          </a:xfrm>
        </p:grpSpPr>
        <p:pic>
          <p:nvPicPr>
            <p:cNvPr id="536" name="Google Shape;536;g327d93f290d_3_118"/>
            <p:cNvPicPr preferRelativeResize="0"/>
            <p:nvPr/>
          </p:nvPicPr>
          <p:blipFill rotWithShape="1">
            <a:blip r:embed="rId6">
              <a:alphaModFix/>
            </a:blip>
            <a:srcRect b="6358" l="0" r="0" t="0"/>
            <a:stretch/>
          </p:blipFill>
          <p:spPr>
            <a:xfrm rot="5400000">
              <a:off x="7034713" y="4144537"/>
              <a:ext cx="1887000" cy="1070925"/>
            </a:xfrm>
            <a:prstGeom prst="rect">
              <a:avLst/>
            </a:prstGeom>
            <a:noFill/>
            <a:ln cap="flat" cmpd="sng" w="1905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7" name="Google Shape;537;g327d93f290d_3_118"/>
            <p:cNvSpPr txBox="1"/>
            <p:nvPr/>
          </p:nvSpPr>
          <p:spPr>
            <a:xfrm>
              <a:off x="7636463" y="3428997"/>
              <a:ext cx="720000" cy="36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538" name="Google Shape;538;g327d93f290d_3_118"/>
            <p:cNvSpPr txBox="1"/>
            <p:nvPr/>
          </p:nvSpPr>
          <p:spPr>
            <a:xfrm rot="-5400000">
              <a:off x="6323243" y="4538850"/>
              <a:ext cx="1800000" cy="369300"/>
            </a:xfrm>
            <a:prstGeom prst="rect">
              <a:avLst/>
            </a:prstGeom>
            <a:blipFill rotWithShape="0">
              <a:blip r:embed="rId5">
                <a:alphaModFix/>
              </a:blip>
              <a:stretch>
                <a:fillRect b="3" l="-26" r="-36" t="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539" name="Google Shape;539;g327d93f290d_3_118"/>
          <p:cNvSpPr/>
          <p:nvPr/>
        </p:nvSpPr>
        <p:spPr>
          <a:xfrm>
            <a:off x="3389700" y="4067650"/>
            <a:ext cx="15426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27d93f290d_3_118"/>
          <p:cNvSpPr txBox="1"/>
          <p:nvPr/>
        </p:nvSpPr>
        <p:spPr>
          <a:xfrm>
            <a:off x="2839800" y="3972250"/>
            <a:ext cx="5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700">
                <a:solidFill>
                  <a:srgbClr val="1155CC"/>
                </a:solidFill>
              </a:rPr>
              <a:t>cat</a:t>
            </a:r>
            <a:endParaRPr b="1" sz="1100">
              <a:solidFill>
                <a:srgbClr val="1155CC"/>
              </a:solidFill>
            </a:endParaRPr>
          </a:p>
        </p:txBody>
      </p:sp>
      <p:sp>
        <p:nvSpPr>
          <p:cNvPr id="541" name="Google Shape;541;g327d93f290d_3_118"/>
          <p:cNvSpPr/>
          <p:nvPr/>
        </p:nvSpPr>
        <p:spPr>
          <a:xfrm>
            <a:off x="7138125" y="5114125"/>
            <a:ext cx="1542600" cy="25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27d93f290d_3_118"/>
          <p:cNvSpPr txBox="1"/>
          <p:nvPr/>
        </p:nvSpPr>
        <p:spPr>
          <a:xfrm>
            <a:off x="6588225" y="5018725"/>
            <a:ext cx="54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1700">
                <a:solidFill>
                  <a:srgbClr val="E69138"/>
                </a:solidFill>
              </a:rPr>
              <a:t>cat</a:t>
            </a:r>
            <a:endParaRPr b="1" sz="1100">
              <a:solidFill>
                <a:srgbClr val="E6913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831332ad9_1_3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For what?</a:t>
            </a:r>
            <a:endParaRPr sz="3600"/>
          </a:p>
        </p:txBody>
      </p:sp>
      <p:sp>
        <p:nvSpPr>
          <p:cNvPr id="548" name="Google Shape;548;g32831332ad9_1_38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9" name="Google Shape;549;g32831332ad9_1_38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550" name="Google Shape;550;g32831332ad9_1_38"/>
          <p:cNvSpPr txBox="1"/>
          <p:nvPr/>
        </p:nvSpPr>
        <p:spPr>
          <a:xfrm>
            <a:off x="982500" y="1690575"/>
            <a:ext cx="103713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These models are incredibly good at capturing </a:t>
            </a:r>
            <a:r>
              <a:rPr b="1" lang="en-US" sz="2000">
                <a:solidFill>
                  <a:schemeClr val="dk1"/>
                </a:solidFill>
              </a:rPr>
              <a:t>notions of similarity! </a:t>
            </a:r>
            <a:r>
              <a:rPr lang="en-US" sz="2000">
                <a:solidFill>
                  <a:schemeClr val="dk1"/>
                </a:solidFill>
              </a:rPr>
              <a:t>We can use vector operations in the embedding space to check for similarity analogies!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51" name="Google Shape;551;g32831332ad9_1_38"/>
          <p:cNvSpPr txBox="1"/>
          <p:nvPr/>
        </p:nvSpPr>
        <p:spPr>
          <a:xfrm>
            <a:off x="0" y="5851025"/>
            <a:ext cx="1135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Based on slides from Christopher Manning, Distributed word representations for IR, Stanford University, USA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52" name="Google Shape;552;g32831332ad9_1_38"/>
          <p:cNvSpPr txBox="1"/>
          <p:nvPr/>
        </p:nvSpPr>
        <p:spPr>
          <a:xfrm>
            <a:off x="1444300" y="2623325"/>
            <a:ext cx="732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−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apples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−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cars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≈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− 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families</a:t>
            </a:r>
            <a:r>
              <a:rPr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32831332ad9_1_38"/>
          <p:cNvSpPr txBox="1"/>
          <p:nvPr/>
        </p:nvSpPr>
        <p:spPr>
          <a:xfrm>
            <a:off x="2556300" y="3379875"/>
            <a:ext cx="35397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+"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king		[0.30 0.70]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-"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man		[0.20 0.20]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+"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woman 	[0.60 0.30]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	queen	[0.70 0.80]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</a:rPr>
              <a:t>​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554" name="Google Shape;554;g32831332ad9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15" y="2694500"/>
            <a:ext cx="3607458" cy="302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g32831332ad9_1_38"/>
          <p:cNvCxnSpPr/>
          <p:nvPr/>
        </p:nvCxnSpPr>
        <p:spPr>
          <a:xfrm rot="10800000">
            <a:off x="2417975" y="5114525"/>
            <a:ext cx="35754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27d93f290d_2_31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For what?</a:t>
            </a:r>
            <a:endParaRPr sz="3600"/>
          </a:p>
        </p:txBody>
      </p:sp>
      <p:sp>
        <p:nvSpPr>
          <p:cNvPr id="561" name="Google Shape;561;g327d93f290d_2_318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2" name="Google Shape;562;g327d93f290d_2_318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pic>
        <p:nvPicPr>
          <p:cNvPr id="563" name="Google Shape;563;g327d93f290d_2_318"/>
          <p:cNvPicPr preferRelativeResize="0"/>
          <p:nvPr/>
        </p:nvPicPr>
        <p:blipFill rotWithShape="1">
          <a:blip r:embed="rId3">
            <a:alphaModFix/>
          </a:blip>
          <a:srcRect b="4861" l="0" r="2808" t="0"/>
          <a:stretch/>
        </p:blipFill>
        <p:spPr>
          <a:xfrm>
            <a:off x="6011375" y="1664950"/>
            <a:ext cx="5752425" cy="393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27d93f290d_2_318"/>
          <p:cNvSpPr txBox="1"/>
          <p:nvPr/>
        </p:nvSpPr>
        <p:spPr>
          <a:xfrm>
            <a:off x="0" y="5851025"/>
            <a:ext cx="1135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Based on slides from </a:t>
            </a:r>
            <a:r>
              <a:rPr lang="en-US" sz="800">
                <a:solidFill>
                  <a:schemeClr val="lt1"/>
                </a:solidFill>
              </a:rPr>
              <a:t>Christopher Manning, Distributed word representations for IR, Stanford University, USA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565" name="Google Shape;565;g327d93f290d_2_3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690575"/>
            <a:ext cx="5016000" cy="38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d93f290d_1_2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Applications</a:t>
            </a:r>
            <a:endParaRPr sz="3600"/>
          </a:p>
        </p:txBody>
      </p:sp>
      <p:sp>
        <p:nvSpPr>
          <p:cNvPr id="122" name="Google Shape;122;g327d93f290d_1_2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g327d93f290d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med Entity Recognition using SpaCy (NER) | by Akshay Sharma | The HumAIn  Blog | Medium" id="124" name="Google Shape;124;g327d93f290d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225" y="1612613"/>
            <a:ext cx="6559651" cy="32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27d93f290d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25" y="1963799"/>
            <a:ext cx="5569134" cy="1658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a faz 2 anos no Brasil: 15 coisas que você pode pedir e não sabia |  Caixas de som | TechTudo" id="126" name="Google Shape;126;g327d93f290d_1_29"/>
          <p:cNvPicPr preferRelativeResize="0"/>
          <p:nvPr/>
        </p:nvPicPr>
        <p:blipFill rotWithShape="1">
          <a:blip r:embed="rId6">
            <a:alphaModFix/>
          </a:blip>
          <a:srcRect b="14320" l="0" r="14096" t="19440"/>
          <a:stretch/>
        </p:blipFill>
        <p:spPr>
          <a:xfrm>
            <a:off x="1608700" y="3288650"/>
            <a:ext cx="4069575" cy="23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27d93f290d_1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6075" y="3789401"/>
            <a:ext cx="5040675" cy="18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28f2e5a060_0_16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Exercise Time</a:t>
            </a:r>
            <a:endParaRPr b="1" sz="3600"/>
          </a:p>
        </p:txBody>
      </p:sp>
      <p:sp>
        <p:nvSpPr>
          <p:cNvPr id="571" name="Google Shape;571;g328f2e5a060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2" name="Google Shape;572;g328f2e5a06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g328f2e5a060_0_16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74" name="Google Shape;574;g328f2e5a060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2831332ad9_1_56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Word Embeddings: </a:t>
            </a:r>
            <a:r>
              <a:rPr lang="en-US" sz="3600"/>
              <a:t>Limitations</a:t>
            </a:r>
            <a:endParaRPr sz="3600"/>
          </a:p>
        </p:txBody>
      </p:sp>
      <p:sp>
        <p:nvSpPr>
          <p:cNvPr id="580" name="Google Shape;580;g32831332ad9_1_56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81" name="Google Shape;581;g32831332ad9_1_56"/>
          <p:cNvSpPr/>
          <p:nvPr/>
        </p:nvSpPr>
        <p:spPr>
          <a:xfrm>
            <a:off x="11041850" y="181898"/>
            <a:ext cx="859500" cy="802800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3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582" name="Google Shape;582;g32831332ad9_1_56"/>
          <p:cNvSpPr txBox="1"/>
          <p:nvPr/>
        </p:nvSpPr>
        <p:spPr>
          <a:xfrm>
            <a:off x="0" y="5851025"/>
            <a:ext cx="1135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Based on slides from Christopher Manning, Distributed word representations for IR, Stanford University, USA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83" name="Google Shape;583;g32831332ad9_1_56"/>
          <p:cNvSpPr txBox="1"/>
          <p:nvPr/>
        </p:nvSpPr>
        <p:spPr>
          <a:xfrm>
            <a:off x="982500" y="1690575"/>
            <a:ext cx="10371300" cy="3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Static Embeddings</a:t>
            </a:r>
            <a:r>
              <a:rPr b="1" lang="en-US" sz="2100">
                <a:solidFill>
                  <a:schemeClr val="dk1"/>
                </a:solidFill>
              </a:rPr>
              <a:t>: </a:t>
            </a:r>
            <a:r>
              <a:rPr lang="en-US" sz="2100">
                <a:solidFill>
                  <a:schemeClr val="dk1"/>
                </a:solidFill>
              </a:rPr>
              <a:t>Word sense disambiguation; polysemy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Word tokens: </a:t>
            </a:r>
            <a:r>
              <a:rPr lang="en-US" sz="2100">
                <a:solidFill>
                  <a:schemeClr val="dk1"/>
                </a:solidFill>
              </a:rPr>
              <a:t>Does not incorporate subword information - raises issues with </a:t>
            </a:r>
            <a:r>
              <a:rPr b="1" lang="en-US" sz="2100">
                <a:solidFill>
                  <a:schemeClr val="dk1"/>
                </a:solidFill>
              </a:rPr>
              <a:t>out-of-vocabulary </a:t>
            </a:r>
            <a:r>
              <a:rPr lang="en-US" sz="2100">
                <a:solidFill>
                  <a:schemeClr val="dk1"/>
                </a:solidFill>
              </a:rPr>
              <a:t>words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E69138"/>
              </a:buClr>
              <a:buSzPts val="2100"/>
              <a:buAutoNum type="arabicPeriod"/>
            </a:pPr>
            <a:r>
              <a:rPr b="1" lang="en-US" sz="2100">
                <a:solidFill>
                  <a:schemeClr val="dk1"/>
                </a:solidFill>
              </a:rPr>
              <a:t>Context: </a:t>
            </a:r>
            <a:r>
              <a:rPr lang="en-US" sz="2100">
                <a:solidFill>
                  <a:schemeClr val="dk1"/>
                </a:solidFill>
              </a:rPr>
              <a:t>It only learns from word co-occurrences! It does not capture context-dependent meaning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84" name="Google Shape;584;g32831332ad9_1_56"/>
          <p:cNvSpPr txBox="1"/>
          <p:nvPr/>
        </p:nvSpPr>
        <p:spPr>
          <a:xfrm>
            <a:off x="3692225" y="4436625"/>
            <a:ext cx="2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“I </a:t>
            </a:r>
            <a:r>
              <a:rPr b="1" lang="en-US" sz="2200">
                <a:solidFill>
                  <a:srgbClr val="888888"/>
                </a:solidFill>
              </a:rPr>
              <a:t>run </a:t>
            </a:r>
            <a:r>
              <a:rPr lang="en-US" sz="2200">
                <a:solidFill>
                  <a:srgbClr val="888888"/>
                </a:solidFill>
              </a:rPr>
              <a:t>a company”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85" name="Google Shape;585;g32831332ad9_1_56"/>
          <p:cNvSpPr txBox="1"/>
          <p:nvPr/>
        </p:nvSpPr>
        <p:spPr>
          <a:xfrm>
            <a:off x="6644825" y="4436625"/>
            <a:ext cx="376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“I </a:t>
            </a:r>
            <a:r>
              <a:rPr b="1" lang="en-US" sz="2200">
                <a:solidFill>
                  <a:srgbClr val="888888"/>
                </a:solidFill>
              </a:rPr>
              <a:t>run </a:t>
            </a:r>
            <a:r>
              <a:rPr lang="en-US" sz="2200">
                <a:solidFill>
                  <a:srgbClr val="888888"/>
                </a:solidFill>
              </a:rPr>
              <a:t>every morning”</a:t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7d93f290d_2_372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1" name="Google Shape;591;g327d93f290d_2_372"/>
          <p:cNvSpPr txBox="1"/>
          <p:nvPr/>
        </p:nvSpPr>
        <p:spPr>
          <a:xfrm>
            <a:off x="790400" y="1477550"/>
            <a:ext cx="105156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</a:rPr>
              <a:t>Static </a:t>
            </a:r>
            <a:r>
              <a:rPr lang="en-US" sz="2000">
                <a:solidFill>
                  <a:srgbClr val="000000"/>
                </a:solidFill>
              </a:rPr>
              <a:t>word embeddings do not capture the context </a:t>
            </a:r>
            <a:r>
              <a:rPr lang="en-US" sz="2000"/>
              <a:t>in which the word appears. However, the </a:t>
            </a:r>
            <a:r>
              <a:rPr b="1" lang="en-US" sz="2000"/>
              <a:t>same </a:t>
            </a:r>
            <a:r>
              <a:rPr lang="en-US" sz="2000"/>
              <a:t>word in different contexts may have different </a:t>
            </a:r>
            <a:r>
              <a:rPr b="1" lang="en-US" sz="2000"/>
              <a:t>meaning/purposes</a:t>
            </a:r>
            <a:r>
              <a:rPr lang="en-US" sz="2000"/>
              <a:t>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92" name="Google Shape;592;g327d93f290d_2_372"/>
          <p:cNvSpPr txBox="1"/>
          <p:nvPr>
            <p:ph type="title"/>
          </p:nvPr>
        </p:nvSpPr>
        <p:spPr>
          <a:xfrm>
            <a:off x="838200" y="676792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Contextual Embeddings: </a:t>
            </a:r>
            <a:r>
              <a:rPr lang="en-US" sz="3600"/>
              <a:t>The Novelty</a:t>
            </a:r>
            <a:endParaRPr sz="3600"/>
          </a:p>
        </p:txBody>
      </p:sp>
      <p:pic>
        <p:nvPicPr>
          <p:cNvPr id="593" name="Google Shape;593;g327d93f290d_2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327d93f290d_2_372"/>
          <p:cNvSpPr txBox="1"/>
          <p:nvPr/>
        </p:nvSpPr>
        <p:spPr>
          <a:xfrm>
            <a:off x="838200" y="4479838"/>
            <a:ext cx="10515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Each word vector needs to attend to its context</a:t>
            </a:r>
            <a:endParaRPr sz="1800">
              <a:solidFill>
                <a:srgbClr val="E69138"/>
              </a:solidFill>
            </a:endParaRPr>
          </a:p>
        </p:txBody>
      </p:sp>
      <p:sp>
        <p:nvSpPr>
          <p:cNvPr id="595" name="Google Shape;595;g327d93f290d_2_372"/>
          <p:cNvSpPr txBox="1"/>
          <p:nvPr/>
        </p:nvSpPr>
        <p:spPr>
          <a:xfrm>
            <a:off x="2677175" y="3336200"/>
            <a:ext cx="261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“I </a:t>
            </a:r>
            <a:r>
              <a:rPr b="1" lang="en-US" sz="2200">
                <a:solidFill>
                  <a:srgbClr val="888888"/>
                </a:solidFill>
              </a:rPr>
              <a:t>run </a:t>
            </a:r>
            <a:r>
              <a:rPr lang="en-US" sz="2200">
                <a:solidFill>
                  <a:srgbClr val="888888"/>
                </a:solidFill>
              </a:rPr>
              <a:t>a company”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96" name="Google Shape;596;g327d93f290d_2_372"/>
          <p:cNvSpPr txBox="1"/>
          <p:nvPr/>
        </p:nvSpPr>
        <p:spPr>
          <a:xfrm>
            <a:off x="6297875" y="3336200"/>
            <a:ext cx="376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200">
                <a:solidFill>
                  <a:srgbClr val="888888"/>
                </a:solidFill>
              </a:rPr>
              <a:t>“I </a:t>
            </a:r>
            <a:r>
              <a:rPr b="1" lang="en-US" sz="2200">
                <a:solidFill>
                  <a:srgbClr val="888888"/>
                </a:solidFill>
              </a:rPr>
              <a:t>run </a:t>
            </a:r>
            <a:r>
              <a:rPr lang="en-US" sz="2200">
                <a:solidFill>
                  <a:srgbClr val="888888"/>
                </a:solidFill>
              </a:rPr>
              <a:t>every morning”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597" name="Google Shape;597;g327d93f290d_2_372"/>
          <p:cNvSpPr/>
          <p:nvPr/>
        </p:nvSpPr>
        <p:spPr>
          <a:xfrm>
            <a:off x="2908275" y="3143676"/>
            <a:ext cx="284905" cy="285325"/>
          </a:xfrm>
          <a:custGeom>
            <a:rect b="b" l="l" r="r" t="t"/>
            <a:pathLst>
              <a:path extrusionOk="0" h="11413" w="17685">
                <a:moveTo>
                  <a:pt x="17685" y="11413"/>
                </a:moveTo>
                <a:cubicBezTo>
                  <a:pt x="15786" y="9514"/>
                  <a:pt x="9236" y="147"/>
                  <a:pt x="6288" y="16"/>
                </a:cubicBezTo>
                <a:cubicBezTo>
                  <a:pt x="3341" y="-115"/>
                  <a:pt x="1048" y="8859"/>
                  <a:pt x="0" y="106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8" name="Google Shape;598;g327d93f290d_2_372"/>
          <p:cNvSpPr/>
          <p:nvPr/>
        </p:nvSpPr>
        <p:spPr>
          <a:xfrm>
            <a:off x="3200625" y="2701300"/>
            <a:ext cx="1179033" cy="743709"/>
          </a:xfrm>
          <a:custGeom>
            <a:rect b="b" l="l" r="r" t="t"/>
            <a:pathLst>
              <a:path extrusionOk="0" h="28321" w="42052">
                <a:moveTo>
                  <a:pt x="0" y="28322"/>
                </a:moveTo>
                <a:cubicBezTo>
                  <a:pt x="3930" y="23606"/>
                  <a:pt x="16571" y="222"/>
                  <a:pt x="23580" y="25"/>
                </a:cubicBezTo>
                <a:cubicBezTo>
                  <a:pt x="30589" y="-171"/>
                  <a:pt x="38973" y="22623"/>
                  <a:pt x="42052" y="271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9" name="Google Shape;599;g327d93f290d_2_372"/>
          <p:cNvSpPr/>
          <p:nvPr/>
        </p:nvSpPr>
        <p:spPr>
          <a:xfrm>
            <a:off x="3232500" y="3753225"/>
            <a:ext cx="383175" cy="383400"/>
          </a:xfrm>
          <a:custGeom>
            <a:rect b="b" l="l" r="r" t="t"/>
            <a:pathLst>
              <a:path extrusionOk="0" h="15336" w="15327">
                <a:moveTo>
                  <a:pt x="0" y="393"/>
                </a:moveTo>
                <a:cubicBezTo>
                  <a:pt x="1179" y="2882"/>
                  <a:pt x="4520" y="15394"/>
                  <a:pt x="7074" y="15328"/>
                </a:cubicBezTo>
                <a:cubicBezTo>
                  <a:pt x="9629" y="15263"/>
                  <a:pt x="13952" y="2555"/>
                  <a:pt x="15327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0" name="Google Shape;600;g327d93f290d_2_372"/>
          <p:cNvSpPr/>
          <p:nvPr/>
        </p:nvSpPr>
        <p:spPr>
          <a:xfrm>
            <a:off x="6558450" y="3169614"/>
            <a:ext cx="284905" cy="285325"/>
          </a:xfrm>
          <a:custGeom>
            <a:rect b="b" l="l" r="r" t="t"/>
            <a:pathLst>
              <a:path extrusionOk="0" h="11413" w="17685">
                <a:moveTo>
                  <a:pt x="17685" y="11413"/>
                </a:moveTo>
                <a:cubicBezTo>
                  <a:pt x="15786" y="9514"/>
                  <a:pt x="9236" y="147"/>
                  <a:pt x="6288" y="16"/>
                </a:cubicBezTo>
                <a:cubicBezTo>
                  <a:pt x="3341" y="-115"/>
                  <a:pt x="1048" y="8859"/>
                  <a:pt x="0" y="1062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1" name="Google Shape;601;g327d93f290d_2_372"/>
          <p:cNvSpPr/>
          <p:nvPr/>
        </p:nvSpPr>
        <p:spPr>
          <a:xfrm>
            <a:off x="6850800" y="2727238"/>
            <a:ext cx="1179033" cy="743709"/>
          </a:xfrm>
          <a:custGeom>
            <a:rect b="b" l="l" r="r" t="t"/>
            <a:pathLst>
              <a:path extrusionOk="0" h="28321" w="42052">
                <a:moveTo>
                  <a:pt x="0" y="28322"/>
                </a:moveTo>
                <a:cubicBezTo>
                  <a:pt x="3930" y="23606"/>
                  <a:pt x="16571" y="222"/>
                  <a:pt x="23580" y="25"/>
                </a:cubicBezTo>
                <a:cubicBezTo>
                  <a:pt x="30589" y="-171"/>
                  <a:pt x="38973" y="22623"/>
                  <a:pt x="42052" y="271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2" name="Google Shape;602;g327d93f290d_2_372"/>
          <p:cNvSpPr/>
          <p:nvPr/>
        </p:nvSpPr>
        <p:spPr>
          <a:xfrm>
            <a:off x="6912150" y="3724650"/>
            <a:ext cx="383175" cy="383400"/>
          </a:xfrm>
          <a:custGeom>
            <a:rect b="b" l="l" r="r" t="t"/>
            <a:pathLst>
              <a:path extrusionOk="0" h="15336" w="15327">
                <a:moveTo>
                  <a:pt x="0" y="393"/>
                </a:moveTo>
                <a:cubicBezTo>
                  <a:pt x="1179" y="2882"/>
                  <a:pt x="4520" y="15394"/>
                  <a:pt x="7074" y="15328"/>
                </a:cubicBezTo>
                <a:cubicBezTo>
                  <a:pt x="9629" y="15263"/>
                  <a:pt x="13952" y="2555"/>
                  <a:pt x="15327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3" name="Google Shape;603;g327d93f290d_2_372"/>
          <p:cNvSpPr/>
          <p:nvPr/>
        </p:nvSpPr>
        <p:spPr>
          <a:xfrm>
            <a:off x="4639650" y="5030800"/>
            <a:ext cx="2912700" cy="6381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Attention Mechanism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7d93f290d_3_97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The Transformer Architecture</a:t>
            </a:r>
            <a:endParaRPr b="1" sz="3600"/>
          </a:p>
        </p:txBody>
      </p:sp>
      <p:sp>
        <p:nvSpPr>
          <p:cNvPr id="609" name="Google Shape;609;g327d93f290d_3_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0" name="Google Shape;610;g327d93f290d_3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g327d93f290d_3_97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7d93f290d_2_36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17" name="Google Shape;617;g327d93f290d_2_360"/>
          <p:cNvPicPr preferRelativeResize="0"/>
          <p:nvPr/>
        </p:nvPicPr>
        <p:blipFill rotWithShape="1">
          <a:blip r:embed="rId3">
            <a:alphaModFix/>
          </a:blip>
          <a:srcRect b="0" l="51116" r="0" t="0"/>
          <a:stretch/>
        </p:blipFill>
        <p:spPr>
          <a:xfrm>
            <a:off x="9200338" y="1357975"/>
            <a:ext cx="1363999" cy="393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327d93f290d_2_360"/>
          <p:cNvPicPr preferRelativeResize="0"/>
          <p:nvPr/>
        </p:nvPicPr>
        <p:blipFill rotWithShape="1">
          <a:blip r:embed="rId3">
            <a:alphaModFix/>
          </a:blip>
          <a:srcRect b="0" l="0" r="48883" t="0"/>
          <a:stretch/>
        </p:blipFill>
        <p:spPr>
          <a:xfrm>
            <a:off x="7774045" y="1357975"/>
            <a:ext cx="1426300" cy="39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327d93f290d_2_360"/>
          <p:cNvSpPr txBox="1"/>
          <p:nvPr/>
        </p:nvSpPr>
        <p:spPr>
          <a:xfrm>
            <a:off x="0" y="5829225"/>
            <a:ext cx="686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</a:rPr>
              <a:t>Vaswani, A. (2017). Attention is all you need. Advances in Neural Information Processing Systems.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20" name="Google Shape;620;g327d93f290d_2_36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Transformer</a:t>
            </a:r>
            <a:endParaRPr sz="3600"/>
          </a:p>
        </p:txBody>
      </p:sp>
      <p:sp>
        <p:nvSpPr>
          <p:cNvPr id="621" name="Google Shape;621;g327d93f290d_2_360"/>
          <p:cNvSpPr txBox="1"/>
          <p:nvPr/>
        </p:nvSpPr>
        <p:spPr>
          <a:xfrm>
            <a:off x="7631600" y="2286450"/>
            <a:ext cx="18537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Encoder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622" name="Google Shape;622;g327d93f290d_2_360"/>
          <p:cNvSpPr txBox="1"/>
          <p:nvPr/>
        </p:nvSpPr>
        <p:spPr>
          <a:xfrm>
            <a:off x="10203725" y="3553900"/>
            <a:ext cx="18537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Decoder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23" name="Google Shape;623;g327d93f290d_2_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327d93f290d_2_360"/>
          <p:cNvSpPr txBox="1"/>
          <p:nvPr/>
        </p:nvSpPr>
        <p:spPr>
          <a:xfrm>
            <a:off x="982500" y="1690575"/>
            <a:ext cx="62883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The transformer explores the </a:t>
            </a:r>
            <a:r>
              <a:rPr b="1" lang="en-US" sz="2000">
                <a:solidFill>
                  <a:schemeClr val="dk1"/>
                </a:solidFill>
              </a:rPr>
              <a:t>self-attention </a:t>
            </a:r>
            <a:r>
              <a:rPr lang="en-US" sz="2000">
                <a:solidFill>
                  <a:schemeClr val="dk1"/>
                </a:solidFill>
              </a:rPr>
              <a:t>mechanism. 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Computes the importance of each word </a:t>
            </a:r>
            <a:r>
              <a:rPr b="1" lang="en-US" sz="2000">
                <a:solidFill>
                  <a:srgbClr val="E69138"/>
                </a:solidFill>
              </a:rPr>
              <a:t>in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rgbClr val="E69138"/>
                </a:solidFill>
              </a:rPr>
              <a:t>relation</a:t>
            </a:r>
            <a:r>
              <a:rPr lang="en-US" sz="2000">
                <a:solidFill>
                  <a:schemeClr val="dk1"/>
                </a:solidFill>
              </a:rPr>
              <a:t> to all others in the input sequence.</a:t>
            </a:r>
            <a:endParaRPr sz="2000">
              <a:solidFill>
                <a:schemeClr val="dk1"/>
              </a:solidFill>
            </a:endParaRPr>
          </a:p>
          <a:p>
            <a:pPr indent="-3556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Computed over the entire sequence, in both directions.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Foundation for modern NLP models.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625" name="Google Shape;625;g327d93f290d_2_360"/>
          <p:cNvPicPr preferRelativeResize="0"/>
          <p:nvPr/>
        </p:nvPicPr>
        <p:blipFill rotWithShape="1">
          <a:blip r:embed="rId3">
            <a:alphaModFix amt="31000"/>
          </a:blip>
          <a:srcRect b="0" l="51116" r="0" t="0"/>
          <a:stretch/>
        </p:blipFill>
        <p:spPr>
          <a:xfrm>
            <a:off x="9200338" y="1357975"/>
            <a:ext cx="1363999" cy="39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27d93f290d_2_423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1" name="Google Shape;631;g327d93f290d_2_42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Encoder: </a:t>
            </a:r>
            <a:r>
              <a:rPr lang="en-US" sz="3600"/>
              <a:t>An Overview</a:t>
            </a:r>
            <a:endParaRPr sz="3600"/>
          </a:p>
        </p:txBody>
      </p:sp>
      <p:pic>
        <p:nvPicPr>
          <p:cNvPr id="632" name="Google Shape;632;g327d93f290d_2_423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327d93f290d_2_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327d93f290d_2_423"/>
          <p:cNvSpPr txBox="1"/>
          <p:nvPr>
            <p:ph idx="1" type="body"/>
          </p:nvPr>
        </p:nvSpPr>
        <p:spPr>
          <a:xfrm>
            <a:off x="1063825" y="3057625"/>
            <a:ext cx="2640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Tokenization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Word embeddings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Positional embeddings</a:t>
            </a:r>
            <a:endParaRPr sz="1800"/>
          </a:p>
        </p:txBody>
      </p:sp>
      <p:sp>
        <p:nvSpPr>
          <p:cNvPr id="635" name="Google Shape;635;g327d93f290d_2_423"/>
          <p:cNvSpPr/>
          <p:nvPr/>
        </p:nvSpPr>
        <p:spPr>
          <a:xfrm>
            <a:off x="1063825" y="1993744"/>
            <a:ext cx="26406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Input Processing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36" name="Google Shape;636;g327d93f290d_2_423"/>
          <p:cNvSpPr/>
          <p:nvPr/>
        </p:nvSpPr>
        <p:spPr>
          <a:xfrm>
            <a:off x="4138550" y="1993744"/>
            <a:ext cx="29127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Encoder Layers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37" name="Google Shape;637;g327d93f290d_2_423"/>
          <p:cNvSpPr/>
          <p:nvPr/>
        </p:nvSpPr>
        <p:spPr>
          <a:xfrm>
            <a:off x="7485375" y="1993744"/>
            <a:ext cx="2002800" cy="80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Outpus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638" name="Google Shape;638;g327d93f290d_2_423"/>
          <p:cNvSpPr txBox="1"/>
          <p:nvPr>
            <p:ph idx="1" type="body"/>
          </p:nvPr>
        </p:nvSpPr>
        <p:spPr>
          <a:xfrm>
            <a:off x="4138550" y="3057625"/>
            <a:ext cx="3176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Self-Attention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Multi-head Self-Attention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Normalization + Residuals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Feed Forward</a:t>
            </a:r>
            <a:endParaRPr sz="1800"/>
          </a:p>
        </p:txBody>
      </p:sp>
      <p:sp>
        <p:nvSpPr>
          <p:cNvPr id="639" name="Google Shape;639;g327d93f290d_2_423"/>
          <p:cNvSpPr txBox="1"/>
          <p:nvPr>
            <p:ph idx="1" type="body"/>
          </p:nvPr>
        </p:nvSpPr>
        <p:spPr>
          <a:xfrm>
            <a:off x="7485375" y="3057625"/>
            <a:ext cx="29331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Contextual embeddings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Special tokens</a:t>
            </a:r>
            <a:endParaRPr sz="1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27d93f290d_2_465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5" name="Google Shape;645;g327d93f290d_2_46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Input Processing: </a:t>
            </a:r>
            <a:r>
              <a:rPr lang="en-US" sz="3600"/>
              <a:t>Pipeline</a:t>
            </a:r>
            <a:endParaRPr sz="3600"/>
          </a:p>
        </p:txBody>
      </p:sp>
      <p:pic>
        <p:nvPicPr>
          <p:cNvPr id="646" name="Google Shape;646;g327d93f290d_2_465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327d93f290d_2_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327d93f290d_2_465"/>
          <p:cNvSpPr txBox="1"/>
          <p:nvPr/>
        </p:nvSpPr>
        <p:spPr>
          <a:xfrm>
            <a:off x="982500" y="1690575"/>
            <a:ext cx="8616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Tokenization: </a:t>
            </a:r>
            <a:r>
              <a:rPr lang="en-US" sz="2000">
                <a:solidFill>
                  <a:schemeClr val="dk1"/>
                </a:solidFill>
              </a:rPr>
              <a:t>The text is tokenized using a data-drive tokenization approach (like BPE!)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Word Embeddings: </a:t>
            </a:r>
            <a:r>
              <a:rPr lang="en-US" sz="2000">
                <a:solidFill>
                  <a:schemeClr val="dk1"/>
                </a:solidFill>
              </a:rPr>
              <a:t>Obtain a dense vector representation for each token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69138"/>
              </a:buClr>
              <a:buSzPts val="2000"/>
              <a:buAutoNum type="arabicPeriod"/>
            </a:pPr>
            <a:r>
              <a:rPr b="1" lang="en-US" sz="2000">
                <a:solidFill>
                  <a:schemeClr val="dk1"/>
                </a:solidFill>
              </a:rPr>
              <a:t>Positional Encodings: </a:t>
            </a:r>
            <a:r>
              <a:rPr lang="en-US" sz="2000">
                <a:solidFill>
                  <a:schemeClr val="dk1"/>
                </a:solidFill>
              </a:rPr>
              <a:t>Adds positional information to the embeddings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49" name="Google Shape;649;g327d93f290d_2_465"/>
          <p:cNvSpPr/>
          <p:nvPr/>
        </p:nvSpPr>
        <p:spPr>
          <a:xfrm>
            <a:off x="10847025" y="5109100"/>
            <a:ext cx="1149600" cy="46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27d93f290d_2_465"/>
          <p:cNvSpPr txBox="1"/>
          <p:nvPr/>
        </p:nvSpPr>
        <p:spPr>
          <a:xfrm>
            <a:off x="10527825" y="5093650"/>
            <a:ext cx="31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1</a:t>
            </a:r>
            <a:endParaRPr b="1"/>
          </a:p>
        </p:txBody>
      </p:sp>
      <p:sp>
        <p:nvSpPr>
          <p:cNvPr id="651" name="Google Shape;651;g327d93f290d_2_465"/>
          <p:cNvSpPr/>
          <p:nvPr/>
        </p:nvSpPr>
        <p:spPr>
          <a:xfrm>
            <a:off x="10730325" y="4254525"/>
            <a:ext cx="1383000" cy="61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27d93f290d_2_465"/>
          <p:cNvSpPr txBox="1"/>
          <p:nvPr/>
        </p:nvSpPr>
        <p:spPr>
          <a:xfrm>
            <a:off x="10411125" y="4376025"/>
            <a:ext cx="31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2</a:t>
            </a:r>
            <a:endParaRPr b="1"/>
          </a:p>
        </p:txBody>
      </p:sp>
      <p:sp>
        <p:nvSpPr>
          <p:cNvPr id="653" name="Google Shape;653;g327d93f290d_2_465"/>
          <p:cNvSpPr/>
          <p:nvPr/>
        </p:nvSpPr>
        <p:spPr>
          <a:xfrm>
            <a:off x="9879225" y="3716413"/>
            <a:ext cx="1383000" cy="61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27d93f290d_2_465"/>
          <p:cNvSpPr txBox="1"/>
          <p:nvPr/>
        </p:nvSpPr>
        <p:spPr>
          <a:xfrm>
            <a:off x="9484875" y="3777175"/>
            <a:ext cx="31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3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2831332ad9_1_12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0" name="Google Shape;660;g32831332ad9_1_12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Input Processing: </a:t>
            </a:r>
            <a:r>
              <a:rPr lang="en-US" sz="3600"/>
              <a:t>Positional Encodings</a:t>
            </a:r>
            <a:endParaRPr sz="3600"/>
          </a:p>
        </p:txBody>
      </p:sp>
      <p:pic>
        <p:nvPicPr>
          <p:cNvPr id="661" name="Google Shape;661;g32831332ad9_1_120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32831332ad9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2831332ad9_1_120"/>
          <p:cNvSpPr txBox="1"/>
          <p:nvPr/>
        </p:nvSpPr>
        <p:spPr>
          <a:xfrm>
            <a:off x="982500" y="1690575"/>
            <a:ext cx="8616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4" name="Google Shape;664;g32831332ad9_1_120"/>
          <p:cNvSpPr txBox="1"/>
          <p:nvPr/>
        </p:nvSpPr>
        <p:spPr>
          <a:xfrm>
            <a:off x="982500" y="1690575"/>
            <a:ext cx="86166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The </a:t>
            </a:r>
            <a:r>
              <a:rPr b="1" lang="en-US" sz="2000">
                <a:solidFill>
                  <a:schemeClr val="dk1"/>
                </a:solidFill>
              </a:rPr>
              <a:t>word embeddings </a:t>
            </a:r>
            <a:r>
              <a:rPr lang="en-US" sz="2000">
                <a:solidFill>
                  <a:schemeClr val="dk1"/>
                </a:solidFill>
              </a:rPr>
              <a:t>do not contain information regarding </a:t>
            </a:r>
            <a:r>
              <a:rPr b="1" lang="en-US" sz="2000">
                <a:solidFill>
                  <a:schemeClr val="dk1"/>
                </a:solidFill>
              </a:rPr>
              <a:t>position</a:t>
            </a:r>
            <a:r>
              <a:rPr lang="en-US" sz="2000">
                <a:solidFill>
                  <a:schemeClr val="dk1"/>
                </a:solidFill>
              </a:rPr>
              <a:t>!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 need </a:t>
            </a:r>
            <a:r>
              <a:rPr b="1" lang="en-US" sz="2000">
                <a:solidFill>
                  <a:srgbClr val="E69138"/>
                </a:solidFill>
              </a:rPr>
              <a:t>positional encodings</a:t>
            </a:r>
            <a:r>
              <a:rPr b="1" lang="en-US" sz="2000">
                <a:solidFill>
                  <a:schemeClr val="dk1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that contain sequence information. These are computed from the position in the sequence and the dimension of the vector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65" name="Google Shape;665;g32831332ad9_1_120"/>
          <p:cNvSpPr/>
          <p:nvPr/>
        </p:nvSpPr>
        <p:spPr>
          <a:xfrm>
            <a:off x="9879225" y="3716413"/>
            <a:ext cx="1383000" cy="61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2831332ad9_1_120"/>
          <p:cNvSpPr/>
          <p:nvPr/>
        </p:nvSpPr>
        <p:spPr>
          <a:xfrm>
            <a:off x="1444200" y="3716425"/>
            <a:ext cx="7693200" cy="106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We </a:t>
            </a:r>
            <a:r>
              <a:rPr b="1" lang="en-US" sz="1600"/>
              <a:t>sum</a:t>
            </a:r>
            <a:r>
              <a:rPr lang="en-US" sz="1600"/>
              <a:t> the positional encodings to the word embedding vectors in order to move them </a:t>
            </a:r>
            <a:r>
              <a:rPr b="1" lang="en-US" sz="1600"/>
              <a:t>according to their position</a:t>
            </a:r>
            <a:r>
              <a:rPr lang="en-US" sz="1600"/>
              <a:t> in the sequence</a:t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2831332ad9_1_13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2" name="Google Shape;672;g32831332ad9_1_13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Layers: </a:t>
            </a:r>
            <a:r>
              <a:rPr lang="en-US" sz="3600"/>
              <a:t>Self-Attention</a:t>
            </a:r>
            <a:endParaRPr sz="3600"/>
          </a:p>
        </p:txBody>
      </p:sp>
      <p:pic>
        <p:nvPicPr>
          <p:cNvPr id="673" name="Google Shape;673;g32831332ad9_1_139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32831332ad9_1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32831332ad9_1_139"/>
          <p:cNvSpPr/>
          <p:nvPr/>
        </p:nvSpPr>
        <p:spPr>
          <a:xfrm>
            <a:off x="10751675" y="2773188"/>
            <a:ext cx="1383000" cy="61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2831332ad9_1_139"/>
          <p:cNvSpPr txBox="1"/>
          <p:nvPr/>
        </p:nvSpPr>
        <p:spPr>
          <a:xfrm>
            <a:off x="838200" y="1825950"/>
            <a:ext cx="8616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Capture </a:t>
            </a:r>
            <a:r>
              <a:rPr b="1" lang="en-US" sz="2000">
                <a:solidFill>
                  <a:schemeClr val="dk1"/>
                </a:solidFill>
              </a:rPr>
              <a:t>long-range dependencies</a:t>
            </a:r>
            <a:r>
              <a:rPr lang="en-US" sz="2000">
                <a:solidFill>
                  <a:schemeClr val="dk1"/>
                </a:solidFill>
              </a:rPr>
              <a:t> and </a:t>
            </a:r>
            <a:r>
              <a:rPr b="1" lang="en-US" sz="2000">
                <a:solidFill>
                  <a:schemeClr val="dk1"/>
                </a:solidFill>
              </a:rPr>
              <a:t>relationships</a:t>
            </a:r>
            <a:r>
              <a:rPr lang="en-US" sz="2000">
                <a:solidFill>
                  <a:schemeClr val="dk1"/>
                </a:solidFill>
              </a:rPr>
              <a:t> within input sequences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US" sz="2000">
                <a:solidFill>
                  <a:schemeClr val="dk1"/>
                </a:solidFill>
              </a:rPr>
              <a:t>Allows </a:t>
            </a:r>
            <a:r>
              <a:rPr b="1" lang="en-US" sz="2000">
                <a:solidFill>
                  <a:schemeClr val="dk1"/>
                </a:solidFill>
              </a:rPr>
              <a:t>updating</a:t>
            </a:r>
            <a:r>
              <a:rPr lang="en-US" sz="2000">
                <a:solidFill>
                  <a:schemeClr val="dk1"/>
                </a:solidFill>
              </a:rPr>
              <a:t> the input embeddings by integrating relevant information from other tokens in the sequence.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77" name="Google Shape;677;g32831332ad9_1_139"/>
          <p:cNvSpPr txBox="1"/>
          <p:nvPr/>
        </p:nvSpPr>
        <p:spPr>
          <a:xfrm>
            <a:off x="838200" y="4035625"/>
            <a:ext cx="86166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2000">
                <a:solidFill>
                  <a:srgbClr val="E69138"/>
                </a:solidFill>
              </a:rPr>
              <a:t>Self-Attention</a:t>
            </a:r>
            <a:r>
              <a:rPr b="1" lang="en-US" sz="2000">
                <a:solidFill>
                  <a:schemeClr val="dk1"/>
                </a:solidFill>
              </a:rPr>
              <a:t> vs Attention: </a:t>
            </a:r>
            <a:r>
              <a:rPr lang="en-US" sz="2000">
                <a:solidFill>
                  <a:schemeClr val="dk1"/>
                </a:solidFill>
              </a:rPr>
              <a:t>Attends to the input sequence itself instead of attending to an external context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g328467227b5_0_130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328467227b5_0_130"/>
          <p:cNvSpPr txBox="1"/>
          <p:nvPr/>
        </p:nvSpPr>
        <p:spPr>
          <a:xfrm>
            <a:off x="631975" y="1690575"/>
            <a:ext cx="9360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AutoNum type="arabicPeriod"/>
            </a:pPr>
            <a:r>
              <a:rPr lang="en-US" sz="1800"/>
              <a:t>Each input position computes attention weights over all other positions in the sequence.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AutoNum type="arabicPeriod"/>
            </a:pPr>
            <a:r>
              <a:rPr lang="en-US" sz="1800"/>
              <a:t>These attention weights determine how much each other position should </a:t>
            </a:r>
            <a:r>
              <a:rPr b="1" lang="en-US" sz="1800"/>
              <a:t>contribute</a:t>
            </a:r>
            <a:r>
              <a:rPr lang="en-US" sz="1800"/>
              <a:t> to the representation of the current position.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84" name="Google Shape;684;g328467227b5_0_13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85" name="Google Shape;685;g328467227b5_0_13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Layers: </a:t>
            </a:r>
            <a:r>
              <a:rPr lang="en-US" sz="3600"/>
              <a:t>Self-Attention</a:t>
            </a:r>
            <a:endParaRPr sz="3600"/>
          </a:p>
        </p:txBody>
      </p:sp>
      <p:pic>
        <p:nvPicPr>
          <p:cNvPr id="686" name="Google Shape;686;g328467227b5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328467227b5_0_130"/>
          <p:cNvSpPr/>
          <p:nvPr/>
        </p:nvSpPr>
        <p:spPr>
          <a:xfrm>
            <a:off x="10751675" y="2773188"/>
            <a:ext cx="1383000" cy="61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g328467227b5_0_130"/>
          <p:cNvCxnSpPr/>
          <p:nvPr/>
        </p:nvCxnSpPr>
        <p:spPr>
          <a:xfrm rot="10800000">
            <a:off x="1775285" y="5027168"/>
            <a:ext cx="8100" cy="43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9" name="Google Shape;689;g328467227b5_0_130"/>
          <p:cNvCxnSpPr/>
          <p:nvPr/>
        </p:nvCxnSpPr>
        <p:spPr>
          <a:xfrm rot="10800000">
            <a:off x="2403930" y="5036001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0" name="Google Shape;690;g328467227b5_0_130"/>
          <p:cNvCxnSpPr/>
          <p:nvPr/>
        </p:nvCxnSpPr>
        <p:spPr>
          <a:xfrm rot="10800000">
            <a:off x="3017100" y="5036382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1" name="Google Shape;691;g328467227b5_0_130"/>
          <p:cNvCxnSpPr/>
          <p:nvPr/>
        </p:nvCxnSpPr>
        <p:spPr>
          <a:xfrm rot="10800000">
            <a:off x="3620412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2" name="Google Shape;692;g328467227b5_0_130"/>
          <p:cNvCxnSpPr/>
          <p:nvPr/>
        </p:nvCxnSpPr>
        <p:spPr>
          <a:xfrm rot="10800000">
            <a:off x="4242293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3" name="Google Shape;693;g328467227b5_0_130"/>
          <p:cNvSpPr/>
          <p:nvPr/>
        </p:nvSpPr>
        <p:spPr>
          <a:xfrm>
            <a:off x="169818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328467227b5_0_130"/>
          <p:cNvSpPr/>
          <p:nvPr/>
        </p:nvSpPr>
        <p:spPr>
          <a:xfrm>
            <a:off x="231330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g328467227b5_0_130"/>
          <p:cNvSpPr/>
          <p:nvPr/>
        </p:nvSpPr>
        <p:spPr>
          <a:xfrm>
            <a:off x="292842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328467227b5_0_130"/>
          <p:cNvSpPr/>
          <p:nvPr/>
        </p:nvSpPr>
        <p:spPr>
          <a:xfrm>
            <a:off x="354354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328467227b5_0_130"/>
          <p:cNvSpPr/>
          <p:nvPr/>
        </p:nvSpPr>
        <p:spPr>
          <a:xfrm>
            <a:off x="415866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g328467227b5_0_130"/>
          <p:cNvCxnSpPr/>
          <p:nvPr/>
        </p:nvCxnSpPr>
        <p:spPr>
          <a:xfrm rot="10800000">
            <a:off x="4864175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99" name="Google Shape;699;g328467227b5_0_130"/>
          <p:cNvSpPr/>
          <p:nvPr/>
        </p:nvSpPr>
        <p:spPr>
          <a:xfrm>
            <a:off x="4794564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328467227b5_0_130"/>
          <p:cNvSpPr txBox="1"/>
          <p:nvPr/>
        </p:nvSpPr>
        <p:spPr>
          <a:xfrm>
            <a:off x="2090310" y="5521201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quick</a:t>
            </a:r>
            <a:endParaRPr/>
          </a:p>
        </p:txBody>
      </p:sp>
      <p:sp>
        <p:nvSpPr>
          <p:cNvPr id="701" name="Google Shape;701;g328467227b5_0_130"/>
          <p:cNvSpPr txBox="1"/>
          <p:nvPr/>
        </p:nvSpPr>
        <p:spPr>
          <a:xfrm>
            <a:off x="3951503" y="5521201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jumps</a:t>
            </a:r>
            <a:endParaRPr/>
          </a:p>
        </p:txBody>
      </p:sp>
      <p:sp>
        <p:nvSpPr>
          <p:cNvPr id="702" name="Google Shape;702;g328467227b5_0_130"/>
          <p:cNvSpPr txBox="1"/>
          <p:nvPr/>
        </p:nvSpPr>
        <p:spPr>
          <a:xfrm>
            <a:off x="4537291" y="5521201"/>
            <a:ext cx="51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endParaRPr/>
          </a:p>
        </p:txBody>
      </p:sp>
      <p:sp>
        <p:nvSpPr>
          <p:cNvPr id="703" name="Google Shape;703;g328467227b5_0_130"/>
          <p:cNvSpPr txBox="1"/>
          <p:nvPr/>
        </p:nvSpPr>
        <p:spPr>
          <a:xfrm>
            <a:off x="1545901" y="5521201"/>
            <a:ext cx="50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g328467227b5_0_130"/>
          <p:cNvSpPr txBox="1"/>
          <p:nvPr/>
        </p:nvSpPr>
        <p:spPr>
          <a:xfrm>
            <a:off x="2616990" y="5521201"/>
            <a:ext cx="65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brown</a:t>
            </a:r>
            <a:endParaRPr/>
          </a:p>
        </p:txBody>
      </p:sp>
      <p:sp>
        <p:nvSpPr>
          <p:cNvPr id="705" name="Google Shape;705;g328467227b5_0_130"/>
          <p:cNvSpPr txBox="1"/>
          <p:nvPr/>
        </p:nvSpPr>
        <p:spPr>
          <a:xfrm>
            <a:off x="3414275" y="5521201"/>
            <a:ext cx="40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fox</a:t>
            </a:r>
            <a:endParaRPr/>
          </a:p>
        </p:txBody>
      </p:sp>
      <p:cxnSp>
        <p:nvCxnSpPr>
          <p:cNvPr id="706" name="Google Shape;706;g328467227b5_0_130"/>
          <p:cNvCxnSpPr/>
          <p:nvPr/>
        </p:nvCxnSpPr>
        <p:spPr>
          <a:xfrm rot="10800000">
            <a:off x="5477042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7" name="Google Shape;707;g328467227b5_0_130"/>
          <p:cNvCxnSpPr/>
          <p:nvPr/>
        </p:nvCxnSpPr>
        <p:spPr>
          <a:xfrm rot="10800000">
            <a:off x="6089909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8" name="Google Shape;708;g328467227b5_0_130"/>
          <p:cNvCxnSpPr/>
          <p:nvPr/>
        </p:nvCxnSpPr>
        <p:spPr>
          <a:xfrm rot="10800000">
            <a:off x="6702776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9" name="Google Shape;709;g328467227b5_0_130"/>
          <p:cNvCxnSpPr/>
          <p:nvPr/>
        </p:nvCxnSpPr>
        <p:spPr>
          <a:xfrm rot="10800000">
            <a:off x="7315640" y="5024509"/>
            <a:ext cx="0" cy="44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0" name="Google Shape;710;g328467227b5_0_130"/>
          <p:cNvSpPr/>
          <p:nvPr/>
        </p:nvSpPr>
        <p:spPr>
          <a:xfrm>
            <a:off x="538890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328467227b5_0_130"/>
          <p:cNvSpPr/>
          <p:nvPr/>
        </p:nvSpPr>
        <p:spPr>
          <a:xfrm>
            <a:off x="600402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66B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328467227b5_0_130"/>
          <p:cNvSpPr/>
          <p:nvPr/>
        </p:nvSpPr>
        <p:spPr>
          <a:xfrm>
            <a:off x="6619143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328467227b5_0_130"/>
          <p:cNvSpPr/>
          <p:nvPr/>
        </p:nvSpPr>
        <p:spPr>
          <a:xfrm>
            <a:off x="7234267" y="4583813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328467227b5_0_130"/>
          <p:cNvSpPr txBox="1"/>
          <p:nvPr/>
        </p:nvSpPr>
        <p:spPr>
          <a:xfrm>
            <a:off x="5219289" y="5521201"/>
            <a:ext cx="42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/>
          </a:p>
        </p:txBody>
      </p:sp>
      <p:sp>
        <p:nvSpPr>
          <p:cNvPr id="715" name="Google Shape;715;g328467227b5_0_130"/>
          <p:cNvSpPr txBox="1"/>
          <p:nvPr/>
        </p:nvSpPr>
        <p:spPr>
          <a:xfrm>
            <a:off x="7187811" y="5521201"/>
            <a:ext cx="2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16" name="Google Shape;716;g328467227b5_0_130"/>
          <p:cNvSpPr txBox="1"/>
          <p:nvPr/>
        </p:nvSpPr>
        <p:spPr>
          <a:xfrm>
            <a:off x="5893809" y="5521201"/>
            <a:ext cx="4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/>
          </a:p>
        </p:txBody>
      </p:sp>
      <p:sp>
        <p:nvSpPr>
          <p:cNvPr id="717" name="Google Shape;717;g328467227b5_0_130"/>
          <p:cNvSpPr txBox="1"/>
          <p:nvPr/>
        </p:nvSpPr>
        <p:spPr>
          <a:xfrm>
            <a:off x="6442092" y="5521201"/>
            <a:ext cx="45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/>
          </a:p>
        </p:txBody>
      </p:sp>
      <p:sp>
        <p:nvSpPr>
          <p:cNvPr id="718" name="Google Shape;718;g328467227b5_0_130"/>
          <p:cNvSpPr/>
          <p:nvPr/>
        </p:nvSpPr>
        <p:spPr>
          <a:xfrm>
            <a:off x="4165237" y="3276442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9" name="Google Shape;719;g328467227b5_0_130"/>
          <p:cNvCxnSpPr>
            <a:stCxn id="694" idx="0"/>
            <a:endCxn id="718" idx="2"/>
          </p:cNvCxnSpPr>
          <p:nvPr/>
        </p:nvCxnSpPr>
        <p:spPr>
          <a:xfrm flipH="1" rot="10800000">
            <a:off x="2390403" y="3728513"/>
            <a:ext cx="18519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g328467227b5_0_130"/>
          <p:cNvCxnSpPr>
            <a:stCxn id="695" idx="0"/>
            <a:endCxn id="718" idx="2"/>
          </p:cNvCxnSpPr>
          <p:nvPr/>
        </p:nvCxnSpPr>
        <p:spPr>
          <a:xfrm flipH="1" rot="10800000">
            <a:off x="3005523" y="3728513"/>
            <a:ext cx="12369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1" name="Google Shape;721;g328467227b5_0_130"/>
          <p:cNvCxnSpPr>
            <a:stCxn id="696" idx="0"/>
            <a:endCxn id="718" idx="2"/>
          </p:cNvCxnSpPr>
          <p:nvPr/>
        </p:nvCxnSpPr>
        <p:spPr>
          <a:xfrm flipH="1" rot="10800000">
            <a:off x="3620643" y="3728513"/>
            <a:ext cx="6216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2" name="Google Shape;722;g328467227b5_0_130"/>
          <p:cNvCxnSpPr>
            <a:stCxn id="697" idx="0"/>
            <a:endCxn id="718" idx="2"/>
          </p:cNvCxnSpPr>
          <p:nvPr/>
        </p:nvCxnSpPr>
        <p:spPr>
          <a:xfrm flipH="1" rot="10800000">
            <a:off x="4235763" y="3728513"/>
            <a:ext cx="66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3" name="Google Shape;723;g328467227b5_0_130"/>
          <p:cNvCxnSpPr>
            <a:stCxn id="699" idx="0"/>
            <a:endCxn id="718" idx="2"/>
          </p:cNvCxnSpPr>
          <p:nvPr/>
        </p:nvCxnSpPr>
        <p:spPr>
          <a:xfrm rot="10800000">
            <a:off x="4242264" y="3728513"/>
            <a:ext cx="6294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4" name="Google Shape;724;g328467227b5_0_130"/>
          <p:cNvCxnSpPr/>
          <p:nvPr/>
        </p:nvCxnSpPr>
        <p:spPr>
          <a:xfrm rot="10800000">
            <a:off x="4262612" y="3728512"/>
            <a:ext cx="12237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5" name="Google Shape;725;g328467227b5_0_130"/>
          <p:cNvCxnSpPr>
            <a:stCxn id="711" idx="0"/>
            <a:endCxn id="718" idx="2"/>
          </p:cNvCxnSpPr>
          <p:nvPr/>
        </p:nvCxnSpPr>
        <p:spPr>
          <a:xfrm rot="10800000">
            <a:off x="4242423" y="3728513"/>
            <a:ext cx="1838700" cy="855300"/>
          </a:xfrm>
          <a:prstGeom prst="straightConnector1">
            <a:avLst/>
          </a:prstGeom>
          <a:noFill/>
          <a:ln cap="flat" cmpd="sng" w="381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6" name="Google Shape;726;g328467227b5_0_130"/>
          <p:cNvCxnSpPr>
            <a:stCxn id="712" idx="0"/>
            <a:endCxn id="718" idx="2"/>
          </p:cNvCxnSpPr>
          <p:nvPr/>
        </p:nvCxnSpPr>
        <p:spPr>
          <a:xfrm rot="10800000">
            <a:off x="4242243" y="3728513"/>
            <a:ext cx="24540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7" name="Google Shape;727;g328467227b5_0_130"/>
          <p:cNvCxnSpPr>
            <a:stCxn id="713" idx="0"/>
            <a:endCxn id="718" idx="2"/>
          </p:cNvCxnSpPr>
          <p:nvPr/>
        </p:nvCxnSpPr>
        <p:spPr>
          <a:xfrm rot="10800000">
            <a:off x="4242367" y="3728513"/>
            <a:ext cx="30690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8" name="Google Shape;728;g328467227b5_0_130"/>
          <p:cNvCxnSpPr>
            <a:stCxn id="693" idx="0"/>
            <a:endCxn id="718" idx="2"/>
          </p:cNvCxnSpPr>
          <p:nvPr/>
        </p:nvCxnSpPr>
        <p:spPr>
          <a:xfrm flipH="1" rot="10800000">
            <a:off x="1775283" y="3728513"/>
            <a:ext cx="2467200" cy="855300"/>
          </a:xfrm>
          <a:prstGeom prst="straightConnector1">
            <a:avLst/>
          </a:prstGeom>
          <a:noFill/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9" name="Google Shape;729;g328467227b5_0_130"/>
          <p:cNvSpPr txBox="1"/>
          <p:nvPr/>
        </p:nvSpPr>
        <p:spPr>
          <a:xfrm>
            <a:off x="7081282" y="2925610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jumps</a:t>
            </a:r>
            <a:endParaRPr/>
          </a:p>
        </p:txBody>
      </p:sp>
      <p:sp>
        <p:nvSpPr>
          <p:cNvPr id="730" name="Google Shape;730;g328467227b5_0_130"/>
          <p:cNvSpPr txBox="1"/>
          <p:nvPr/>
        </p:nvSpPr>
        <p:spPr>
          <a:xfrm>
            <a:off x="7683673" y="2925610"/>
            <a:ext cx="4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/>
          </a:p>
        </p:txBody>
      </p:sp>
      <p:cxnSp>
        <p:nvCxnSpPr>
          <p:cNvPr id="731" name="Google Shape;731;g328467227b5_0_130"/>
          <p:cNvCxnSpPr>
            <a:stCxn id="732" idx="2"/>
          </p:cNvCxnSpPr>
          <p:nvPr/>
        </p:nvCxnSpPr>
        <p:spPr>
          <a:xfrm flipH="1">
            <a:off x="5848181" y="3705064"/>
            <a:ext cx="1255500" cy="6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3" name="Google Shape;733;g328467227b5_0_130"/>
          <p:cNvSpPr txBox="1"/>
          <p:nvPr/>
        </p:nvSpPr>
        <p:spPr>
          <a:xfrm>
            <a:off x="4436170" y="3332177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34" name="Google Shape;734;g328467227b5_0_130"/>
          <p:cNvSpPr txBox="1"/>
          <p:nvPr/>
        </p:nvSpPr>
        <p:spPr>
          <a:xfrm>
            <a:off x="6297335" y="3361166"/>
            <a:ext cx="6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. . .  + </a:t>
            </a:r>
            <a:endParaRPr/>
          </a:p>
        </p:txBody>
      </p:sp>
      <p:sp>
        <p:nvSpPr>
          <p:cNvPr id="735" name="Google Shape;735;g328467227b5_0_130"/>
          <p:cNvSpPr/>
          <p:nvPr/>
        </p:nvSpPr>
        <p:spPr>
          <a:xfrm>
            <a:off x="7359085" y="3323162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g328467227b5_0_130"/>
          <p:cNvSpPr/>
          <p:nvPr/>
        </p:nvSpPr>
        <p:spPr>
          <a:xfrm>
            <a:off x="7818264" y="3339302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66B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g328467227b5_0_130"/>
          <p:cNvSpPr/>
          <p:nvPr/>
        </p:nvSpPr>
        <p:spPr>
          <a:xfrm>
            <a:off x="8304411" y="3341574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66B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g328467227b5_0_130"/>
          <p:cNvSpPr txBox="1"/>
          <p:nvPr/>
        </p:nvSpPr>
        <p:spPr>
          <a:xfrm>
            <a:off x="8043964" y="3345257"/>
            <a:ext cx="4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39" name="Google Shape;739;g328467227b5_0_130"/>
          <p:cNvSpPr txBox="1"/>
          <p:nvPr/>
        </p:nvSpPr>
        <p:spPr>
          <a:xfrm>
            <a:off x="8186275" y="2925610"/>
            <a:ext cx="4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/>
          </a:p>
        </p:txBody>
      </p:sp>
      <p:sp>
        <p:nvSpPr>
          <p:cNvPr id="740" name="Google Shape;740;g328467227b5_0_130"/>
          <p:cNvSpPr/>
          <p:nvPr/>
        </p:nvSpPr>
        <p:spPr>
          <a:xfrm>
            <a:off x="7251774" y="3256331"/>
            <a:ext cx="828000" cy="610500"/>
          </a:xfrm>
          <a:prstGeom prst="bracketPair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328467227b5_0_130"/>
          <p:cNvSpPr txBox="1"/>
          <p:nvPr/>
        </p:nvSpPr>
        <p:spPr>
          <a:xfrm>
            <a:off x="6839981" y="3335764"/>
            <a:ext cx="5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 </a:t>
            </a:r>
            <a:endParaRPr/>
          </a:p>
        </p:txBody>
      </p:sp>
      <p:sp>
        <p:nvSpPr>
          <p:cNvPr id="741" name="Google Shape;741;g328467227b5_0_130"/>
          <p:cNvSpPr txBox="1"/>
          <p:nvPr/>
        </p:nvSpPr>
        <p:spPr>
          <a:xfrm>
            <a:off x="4957083" y="2925610"/>
            <a:ext cx="62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jumps</a:t>
            </a:r>
            <a:endParaRPr/>
          </a:p>
        </p:txBody>
      </p:sp>
      <p:sp>
        <p:nvSpPr>
          <p:cNvPr id="742" name="Google Shape;742;g328467227b5_0_130"/>
          <p:cNvSpPr txBox="1"/>
          <p:nvPr/>
        </p:nvSpPr>
        <p:spPr>
          <a:xfrm>
            <a:off x="5559474" y="2925610"/>
            <a:ext cx="4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/>
          </a:p>
        </p:txBody>
      </p:sp>
      <p:sp>
        <p:nvSpPr>
          <p:cNvPr id="743" name="Google Shape;743;g328467227b5_0_130"/>
          <p:cNvSpPr/>
          <p:nvPr/>
        </p:nvSpPr>
        <p:spPr>
          <a:xfrm>
            <a:off x="5234886" y="3285314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ED7D31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328467227b5_0_130"/>
          <p:cNvSpPr/>
          <p:nvPr/>
        </p:nvSpPr>
        <p:spPr>
          <a:xfrm>
            <a:off x="5694065" y="3301454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g328467227b5_0_130"/>
          <p:cNvSpPr/>
          <p:nvPr/>
        </p:nvSpPr>
        <p:spPr>
          <a:xfrm>
            <a:off x="6180212" y="3303726"/>
            <a:ext cx="154200" cy="4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g328467227b5_0_130"/>
          <p:cNvSpPr txBox="1"/>
          <p:nvPr/>
        </p:nvSpPr>
        <p:spPr>
          <a:xfrm>
            <a:off x="5919765" y="3307409"/>
            <a:ext cx="4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47" name="Google Shape;747;g328467227b5_0_130"/>
          <p:cNvSpPr txBox="1"/>
          <p:nvPr/>
        </p:nvSpPr>
        <p:spPr>
          <a:xfrm>
            <a:off x="6038545" y="2925610"/>
            <a:ext cx="46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endParaRPr/>
          </a:p>
        </p:txBody>
      </p:sp>
      <p:sp>
        <p:nvSpPr>
          <p:cNvPr id="748" name="Google Shape;748;g328467227b5_0_130"/>
          <p:cNvSpPr/>
          <p:nvPr/>
        </p:nvSpPr>
        <p:spPr>
          <a:xfrm>
            <a:off x="5127575" y="3218483"/>
            <a:ext cx="828000" cy="610500"/>
          </a:xfrm>
          <a:prstGeom prst="bracketPair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g328467227b5_0_130"/>
          <p:cNvSpPr txBox="1"/>
          <p:nvPr/>
        </p:nvSpPr>
        <p:spPr>
          <a:xfrm>
            <a:off x="4715782" y="3297916"/>
            <a:ext cx="5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 </a:t>
            </a:r>
            <a:endParaRPr/>
          </a:p>
        </p:txBody>
      </p:sp>
      <p:sp>
        <p:nvSpPr>
          <p:cNvPr id="750" name="Google Shape;750;g328467227b5_0_130"/>
          <p:cNvSpPr txBox="1"/>
          <p:nvPr/>
        </p:nvSpPr>
        <p:spPr>
          <a:xfrm>
            <a:off x="5413159" y="3279472"/>
            <a:ext cx="4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</p:txBody>
      </p:sp>
      <p:sp>
        <p:nvSpPr>
          <p:cNvPr id="751" name="Google Shape;751;g328467227b5_0_130"/>
          <p:cNvSpPr txBox="1"/>
          <p:nvPr/>
        </p:nvSpPr>
        <p:spPr>
          <a:xfrm>
            <a:off x="7560959" y="3334523"/>
            <a:ext cx="4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</p:txBody>
      </p:sp>
      <p:sp>
        <p:nvSpPr>
          <p:cNvPr id="752" name="Google Shape;752;g328467227b5_0_130"/>
          <p:cNvSpPr/>
          <p:nvPr/>
        </p:nvSpPr>
        <p:spPr>
          <a:xfrm>
            <a:off x="803125" y="1821488"/>
            <a:ext cx="90177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The output embedding is a weighted combination of all the input embeddings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7d93f290d_1_6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How?</a:t>
            </a:r>
            <a:endParaRPr sz="3600"/>
          </a:p>
        </p:txBody>
      </p:sp>
      <p:sp>
        <p:nvSpPr>
          <p:cNvPr id="133" name="Google Shape;133;g327d93f290d_1_6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4" name="Google Shape;134;g327d93f290d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27d93f290d_1_60"/>
          <p:cNvSpPr txBox="1"/>
          <p:nvPr>
            <p:ph idx="1" type="body"/>
          </p:nvPr>
        </p:nvSpPr>
        <p:spPr>
          <a:xfrm>
            <a:off x="838200" y="1908250"/>
            <a:ext cx="105156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We need to be able to </a:t>
            </a:r>
            <a:r>
              <a:rPr b="1" lang="en-US" sz="2400">
                <a:solidFill>
                  <a:srgbClr val="E69138"/>
                </a:solidFill>
              </a:rPr>
              <a:t>parse</a:t>
            </a:r>
            <a:r>
              <a:rPr b="1" lang="en-US" sz="2400"/>
              <a:t> </a:t>
            </a:r>
            <a:r>
              <a:rPr lang="en-US" sz="2400"/>
              <a:t>text: we want to divide the text in its most basic elements without losing meaning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b="1" lang="en-US"/>
              <a:t>First things first: </a:t>
            </a:r>
            <a:r>
              <a:rPr lang="en-US"/>
              <a:t>we need to find documents to process!</a:t>
            </a:r>
            <a:endParaRPr sz="2400"/>
          </a:p>
        </p:txBody>
      </p:sp>
      <p:pic>
        <p:nvPicPr>
          <p:cNvPr id="136" name="Google Shape;136;g327d93f290d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458" y="3670463"/>
            <a:ext cx="1809900" cy="1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27d93f290d_1_60"/>
          <p:cNvPicPr preferRelativeResize="0"/>
          <p:nvPr/>
        </p:nvPicPr>
        <p:blipFill rotWithShape="1">
          <a:blip r:embed="rId5">
            <a:alphaModFix/>
          </a:blip>
          <a:srcRect b="12839" l="15393" r="13930" t="15025"/>
          <a:stretch/>
        </p:blipFill>
        <p:spPr>
          <a:xfrm>
            <a:off x="6962566" y="3697474"/>
            <a:ext cx="1720351" cy="17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27d93f290d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0125" y="3670463"/>
            <a:ext cx="1809900" cy="18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27d93f290d_1_60"/>
          <p:cNvSpPr/>
          <p:nvPr/>
        </p:nvSpPr>
        <p:spPr>
          <a:xfrm>
            <a:off x="1084550" y="4091962"/>
            <a:ext cx="3653700" cy="9669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Should be easy enough…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40" name="Google Shape;140;g327d93f290d_1_60"/>
          <p:cNvSpPr/>
          <p:nvPr/>
        </p:nvSpPr>
        <p:spPr>
          <a:xfrm>
            <a:off x="5930750" y="4091950"/>
            <a:ext cx="4377000" cy="966900"/>
          </a:xfrm>
          <a:prstGeom prst="roundRect">
            <a:avLst>
              <a:gd fmla="val 16667" name="adj"/>
            </a:avLst>
          </a:prstGeom>
          <a:solidFill>
            <a:srgbClr val="C0142A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Not so fast… 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831332ad9_1_15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8" name="Google Shape;758;g32831332ad9_1_15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Self-Attention: </a:t>
            </a:r>
            <a:r>
              <a:rPr lang="en-US" sz="3600"/>
              <a:t>Let’s break it down</a:t>
            </a:r>
            <a:endParaRPr sz="3600"/>
          </a:p>
        </p:txBody>
      </p:sp>
      <p:pic>
        <p:nvPicPr>
          <p:cNvPr id="759" name="Google Shape;759;g32831332ad9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32831332ad9_1_150"/>
          <p:cNvSpPr txBox="1"/>
          <p:nvPr/>
        </p:nvSpPr>
        <p:spPr>
          <a:xfrm>
            <a:off x="982500" y="1690575"/>
            <a:ext cx="8616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61" name="Google Shape;761;g32831332ad9_1_150"/>
          <p:cNvSpPr txBox="1"/>
          <p:nvPr/>
        </p:nvSpPr>
        <p:spPr>
          <a:xfrm>
            <a:off x="982500" y="1690575"/>
            <a:ext cx="108177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Given a sequence of token embeddings</a:t>
            </a:r>
            <a:r>
              <a:rPr b="1" lang="en-US" sz="2000">
                <a:solidFill>
                  <a:schemeClr val="dk1"/>
                </a:solidFill>
              </a:rPr>
              <a:t> X</a:t>
            </a:r>
            <a:r>
              <a:rPr lang="en-US" sz="2000">
                <a:solidFill>
                  <a:schemeClr val="dk1"/>
                </a:solidFill>
              </a:rPr>
              <a:t>, the model computes </a:t>
            </a:r>
            <a:r>
              <a:rPr b="1" lang="en-US" sz="2000">
                <a:solidFill>
                  <a:srgbClr val="1155CC"/>
                </a:solidFill>
              </a:rPr>
              <a:t>queries (Q)</a:t>
            </a:r>
            <a:r>
              <a:rPr lang="en-US" sz="2000">
                <a:solidFill>
                  <a:schemeClr val="dk1"/>
                </a:solidFill>
              </a:rPr>
              <a:t>, </a:t>
            </a:r>
            <a:r>
              <a:rPr b="1" lang="en-US" sz="2000">
                <a:solidFill>
                  <a:srgbClr val="E69138"/>
                </a:solidFill>
              </a:rPr>
              <a:t>keys (K)</a:t>
            </a:r>
            <a:r>
              <a:rPr lang="en-US" sz="2000">
                <a:solidFill>
                  <a:schemeClr val="dk1"/>
                </a:solidFill>
              </a:rPr>
              <a:t>, and </a:t>
            </a:r>
            <a:r>
              <a:rPr b="1" lang="en-US" sz="2000">
                <a:solidFill>
                  <a:srgbClr val="F1C232"/>
                </a:solidFill>
              </a:rPr>
              <a:t>values (V)</a:t>
            </a:r>
            <a:r>
              <a:rPr lang="en-US" sz="2000">
                <a:solidFill>
                  <a:schemeClr val="dk1"/>
                </a:solidFill>
              </a:rPr>
              <a:t> by applying learned linear transformations: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62" name="Google Shape;762;g32831332ad9_1_150"/>
          <p:cNvSpPr/>
          <p:nvPr/>
        </p:nvSpPr>
        <p:spPr>
          <a:xfrm>
            <a:off x="3627298" y="3481400"/>
            <a:ext cx="586500" cy="8451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</p:txBody>
      </p:sp>
      <p:sp>
        <p:nvSpPr>
          <p:cNvPr id="763" name="Google Shape;763;g32831332ad9_1_150"/>
          <p:cNvSpPr/>
          <p:nvPr/>
        </p:nvSpPr>
        <p:spPr>
          <a:xfrm>
            <a:off x="1624527" y="3481396"/>
            <a:ext cx="409500" cy="1726200"/>
          </a:xfrm>
          <a:prstGeom prst="rect">
            <a:avLst/>
          </a:prstGeom>
          <a:solidFill>
            <a:srgbClr val="9FC5E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</p:txBody>
      </p:sp>
      <p:sp>
        <p:nvSpPr>
          <p:cNvPr id="764" name="Google Shape;764;g32831332ad9_1_150"/>
          <p:cNvSpPr/>
          <p:nvPr/>
        </p:nvSpPr>
        <p:spPr>
          <a:xfrm>
            <a:off x="2508466" y="3481396"/>
            <a:ext cx="855000" cy="17283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765" name="Google Shape;765;g32831332ad9_1_150"/>
          <p:cNvSpPr txBox="1"/>
          <p:nvPr/>
        </p:nvSpPr>
        <p:spPr>
          <a:xfrm>
            <a:off x="2099158" y="3981793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766" name="Google Shape;766;g32831332ad9_1_150"/>
          <p:cNvSpPr txBox="1"/>
          <p:nvPr/>
        </p:nvSpPr>
        <p:spPr>
          <a:xfrm>
            <a:off x="3374851" y="3584009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767" name="Google Shape;767;g32831332ad9_1_150"/>
          <p:cNvSpPr txBox="1"/>
          <p:nvPr/>
        </p:nvSpPr>
        <p:spPr>
          <a:xfrm>
            <a:off x="237560" y="4057204"/>
            <a:ext cx="125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 length</a:t>
            </a:r>
            <a:endParaRPr/>
          </a:p>
        </p:txBody>
      </p:sp>
      <p:sp>
        <p:nvSpPr>
          <p:cNvPr id="768" name="Google Shape;768;g32831332ad9_1_150"/>
          <p:cNvSpPr txBox="1"/>
          <p:nvPr/>
        </p:nvSpPr>
        <p:spPr>
          <a:xfrm>
            <a:off x="1686124" y="2791308"/>
            <a:ext cx="14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Queries</a:t>
            </a:r>
            <a:endParaRPr/>
          </a:p>
        </p:txBody>
      </p:sp>
      <p:sp>
        <p:nvSpPr>
          <p:cNvPr id="769" name="Google Shape;769;g32831332ad9_1_150"/>
          <p:cNvSpPr txBox="1"/>
          <p:nvPr/>
        </p:nvSpPr>
        <p:spPr>
          <a:xfrm>
            <a:off x="1535202" y="5207463"/>
            <a:ext cx="586500" cy="36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70" name="Google Shape;770;g32831332ad9_1_150"/>
          <p:cNvSpPr txBox="1"/>
          <p:nvPr/>
        </p:nvSpPr>
        <p:spPr>
          <a:xfrm>
            <a:off x="2776927" y="5253518"/>
            <a:ext cx="586500" cy="36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-364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71" name="Google Shape;771;g32831332ad9_1_150"/>
          <p:cNvSpPr txBox="1"/>
          <p:nvPr/>
        </p:nvSpPr>
        <p:spPr>
          <a:xfrm>
            <a:off x="3522846" y="4332986"/>
            <a:ext cx="586500" cy="369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72" name="Google Shape;772;g32831332ad9_1_150"/>
          <p:cNvSpPr txBox="1"/>
          <p:nvPr/>
        </p:nvSpPr>
        <p:spPr>
          <a:xfrm>
            <a:off x="4213798" y="3719304"/>
            <a:ext cx="586500" cy="369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-364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773" name="Google Shape;773;g32831332ad9_1_150"/>
          <p:cNvGrpSpPr/>
          <p:nvPr/>
        </p:nvGrpSpPr>
        <p:grpSpPr>
          <a:xfrm>
            <a:off x="5281427" y="2791295"/>
            <a:ext cx="2589272" cy="2464326"/>
            <a:chOff x="5954127" y="2745370"/>
            <a:chExt cx="2589272" cy="2464326"/>
          </a:xfrm>
        </p:grpSpPr>
        <p:grpSp>
          <p:nvGrpSpPr>
            <p:cNvPr id="774" name="Google Shape;774;g32831332ad9_1_150"/>
            <p:cNvGrpSpPr/>
            <p:nvPr/>
          </p:nvGrpSpPr>
          <p:grpSpPr>
            <a:xfrm>
              <a:off x="5954127" y="3481396"/>
              <a:ext cx="2589272" cy="1728300"/>
              <a:chOff x="5954127" y="3481396"/>
              <a:chExt cx="2589272" cy="1728300"/>
            </a:xfrm>
          </p:grpSpPr>
          <p:sp>
            <p:nvSpPr>
              <p:cNvPr id="775" name="Google Shape;775;g32831332ad9_1_150"/>
              <p:cNvSpPr/>
              <p:nvPr/>
            </p:nvSpPr>
            <p:spPr>
              <a:xfrm>
                <a:off x="7956898" y="3481400"/>
                <a:ext cx="586500" cy="8451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b="1" baseline="-25000"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776" name="Google Shape;776;g32831332ad9_1_150"/>
              <p:cNvSpPr/>
              <p:nvPr/>
            </p:nvSpPr>
            <p:spPr>
              <a:xfrm>
                <a:off x="5954127" y="3481396"/>
                <a:ext cx="409500" cy="1726200"/>
              </a:xfrm>
              <a:prstGeom prst="rect">
                <a:avLst/>
              </a:prstGeom>
              <a:solidFill>
                <a:srgbClr val="F6B26B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777" name="Google Shape;777;g32831332ad9_1_150"/>
              <p:cNvSpPr/>
              <p:nvPr/>
            </p:nvSpPr>
            <p:spPr>
              <a:xfrm>
                <a:off x="6838066" y="3481396"/>
                <a:ext cx="855000" cy="1728300"/>
              </a:xfrm>
              <a:prstGeom prst="rect">
                <a:avLst/>
              </a:prstGeom>
              <a:solidFill>
                <a:srgbClr val="E1EFD8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endParaRPr/>
              </a:p>
            </p:txBody>
          </p:sp>
          <p:sp>
            <p:nvSpPr>
              <p:cNvPr id="778" name="Google Shape;778;g32831332ad9_1_150"/>
              <p:cNvSpPr txBox="1"/>
              <p:nvPr/>
            </p:nvSpPr>
            <p:spPr>
              <a:xfrm>
                <a:off x="6428758" y="3981793"/>
                <a:ext cx="364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=</a:t>
                </a:r>
                <a:endParaRPr/>
              </a:p>
            </p:txBody>
          </p:sp>
          <p:sp>
            <p:nvSpPr>
              <p:cNvPr id="779" name="Google Shape;779;g32831332ad9_1_150"/>
              <p:cNvSpPr txBox="1"/>
              <p:nvPr/>
            </p:nvSpPr>
            <p:spPr>
              <a:xfrm>
                <a:off x="7704451" y="3584009"/>
                <a:ext cx="28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  <p:sp>
          <p:nvSpPr>
            <p:cNvPr id="780" name="Google Shape;780;g32831332ad9_1_150"/>
            <p:cNvSpPr txBox="1"/>
            <p:nvPr/>
          </p:nvSpPr>
          <p:spPr>
            <a:xfrm>
              <a:off x="6501012" y="2745370"/>
              <a:ext cx="14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Keys</a:t>
              </a:r>
              <a:endParaRPr/>
            </a:p>
          </p:txBody>
        </p:sp>
      </p:grpSp>
      <p:grpSp>
        <p:nvGrpSpPr>
          <p:cNvPr id="781" name="Google Shape;781;g32831332ad9_1_150"/>
          <p:cNvGrpSpPr/>
          <p:nvPr/>
        </p:nvGrpSpPr>
        <p:grpSpPr>
          <a:xfrm>
            <a:off x="8656827" y="2791308"/>
            <a:ext cx="2589272" cy="2464326"/>
            <a:chOff x="5954127" y="2745370"/>
            <a:chExt cx="2589272" cy="2464326"/>
          </a:xfrm>
        </p:grpSpPr>
        <p:grpSp>
          <p:nvGrpSpPr>
            <p:cNvPr id="782" name="Google Shape;782;g32831332ad9_1_150"/>
            <p:cNvGrpSpPr/>
            <p:nvPr/>
          </p:nvGrpSpPr>
          <p:grpSpPr>
            <a:xfrm>
              <a:off x="5954127" y="3481396"/>
              <a:ext cx="2589272" cy="1728300"/>
              <a:chOff x="5954127" y="3481396"/>
              <a:chExt cx="2589272" cy="1728300"/>
            </a:xfrm>
          </p:grpSpPr>
          <p:sp>
            <p:nvSpPr>
              <p:cNvPr id="783" name="Google Shape;783;g32831332ad9_1_150"/>
              <p:cNvSpPr/>
              <p:nvPr/>
            </p:nvSpPr>
            <p:spPr>
              <a:xfrm>
                <a:off x="7956898" y="3481400"/>
                <a:ext cx="586500" cy="845100"/>
              </a:xfrm>
              <a:prstGeom prst="rect">
                <a:avLst/>
              </a:prstGeom>
              <a:solidFill>
                <a:srgbClr val="00000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</a:t>
                </a:r>
                <a:r>
                  <a:rPr b="1" baseline="-25000"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/>
              </a:p>
            </p:txBody>
          </p:sp>
          <p:sp>
            <p:nvSpPr>
              <p:cNvPr id="784" name="Google Shape;784;g32831332ad9_1_150"/>
              <p:cNvSpPr/>
              <p:nvPr/>
            </p:nvSpPr>
            <p:spPr>
              <a:xfrm>
                <a:off x="5954127" y="3481396"/>
                <a:ext cx="409500" cy="1726200"/>
              </a:xfrm>
              <a:prstGeom prst="rect">
                <a:avLst/>
              </a:prstGeom>
              <a:solidFill>
                <a:srgbClr val="FFE599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/>
              </a:p>
            </p:txBody>
          </p:sp>
          <p:sp>
            <p:nvSpPr>
              <p:cNvPr id="785" name="Google Shape;785;g32831332ad9_1_150"/>
              <p:cNvSpPr/>
              <p:nvPr/>
            </p:nvSpPr>
            <p:spPr>
              <a:xfrm>
                <a:off x="6838066" y="3481396"/>
                <a:ext cx="855000" cy="1728300"/>
              </a:xfrm>
              <a:prstGeom prst="rect">
                <a:avLst/>
              </a:prstGeom>
              <a:solidFill>
                <a:srgbClr val="E1EFD8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endParaRPr/>
              </a:p>
            </p:txBody>
          </p:sp>
          <p:sp>
            <p:nvSpPr>
              <p:cNvPr id="786" name="Google Shape;786;g32831332ad9_1_150"/>
              <p:cNvSpPr txBox="1"/>
              <p:nvPr/>
            </p:nvSpPr>
            <p:spPr>
              <a:xfrm>
                <a:off x="6428758" y="3981793"/>
                <a:ext cx="364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=</a:t>
                </a:r>
                <a:endParaRPr/>
              </a:p>
            </p:txBody>
          </p:sp>
          <p:sp>
            <p:nvSpPr>
              <p:cNvPr id="787" name="Google Shape;787;g32831332ad9_1_150"/>
              <p:cNvSpPr txBox="1"/>
              <p:nvPr/>
            </p:nvSpPr>
            <p:spPr>
              <a:xfrm>
                <a:off x="7704451" y="3584009"/>
                <a:ext cx="2808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</a:t>
                </a:r>
                <a:endParaRPr/>
              </a:p>
            </p:txBody>
          </p:sp>
        </p:grpSp>
        <p:sp>
          <p:nvSpPr>
            <p:cNvPr id="788" name="Google Shape;788;g32831332ad9_1_150"/>
            <p:cNvSpPr txBox="1"/>
            <p:nvPr/>
          </p:nvSpPr>
          <p:spPr>
            <a:xfrm>
              <a:off x="6501012" y="2745370"/>
              <a:ext cx="14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Values</a:t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28467227b5_0_22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4" name="Google Shape;794;g328467227b5_0_220"/>
          <p:cNvSpPr txBox="1"/>
          <p:nvPr>
            <p:ph type="title"/>
          </p:nvPr>
        </p:nvSpPr>
        <p:spPr>
          <a:xfrm>
            <a:off x="1771600" y="-8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2800"/>
              <a:t>Self-Attention: </a:t>
            </a:r>
            <a:r>
              <a:rPr lang="en-US" sz="2800"/>
              <a:t>Let’s break it down</a:t>
            </a:r>
            <a:endParaRPr sz="2800"/>
          </a:p>
        </p:txBody>
      </p:sp>
      <p:pic>
        <p:nvPicPr>
          <p:cNvPr id="795" name="Google Shape;795;g328467227b5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328467227b5_0_220"/>
          <p:cNvSpPr/>
          <p:nvPr/>
        </p:nvSpPr>
        <p:spPr>
          <a:xfrm>
            <a:off x="4339783" y="2397240"/>
            <a:ext cx="2532900" cy="409500"/>
          </a:xfrm>
          <a:prstGeom prst="rect">
            <a:avLst/>
          </a:prstGeom>
          <a:solidFill>
            <a:srgbClr val="F9CB9C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 = X*W</a:t>
            </a:r>
            <a:r>
              <a:rPr b="1"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797" name="Google Shape;797;g328467227b5_0_220"/>
          <p:cNvSpPr/>
          <p:nvPr/>
        </p:nvSpPr>
        <p:spPr>
          <a:xfrm rot="-5400000">
            <a:off x="2547208" y="3988078"/>
            <a:ext cx="2534400" cy="410400"/>
          </a:xfrm>
          <a:prstGeom prst="rect">
            <a:avLst/>
          </a:prstGeom>
          <a:solidFill>
            <a:srgbClr val="6FA8DC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 = X*W</a:t>
            </a:r>
            <a:r>
              <a:rPr b="1"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/>
          </a:p>
        </p:txBody>
      </p:sp>
      <p:sp>
        <p:nvSpPr>
          <p:cNvPr id="798" name="Google Shape;798;g328467227b5_0_220"/>
          <p:cNvSpPr/>
          <p:nvPr/>
        </p:nvSpPr>
        <p:spPr>
          <a:xfrm>
            <a:off x="4338121" y="849263"/>
            <a:ext cx="2536200" cy="8550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30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9" name="Google Shape;799;g328467227b5_0_220"/>
          <p:cNvCxnSpPr>
            <a:stCxn id="798" idx="2"/>
            <a:endCxn id="796" idx="0"/>
          </p:cNvCxnSpPr>
          <p:nvPr/>
        </p:nvCxnSpPr>
        <p:spPr>
          <a:xfrm>
            <a:off x="5606221" y="1704263"/>
            <a:ext cx="0" cy="693000"/>
          </a:xfrm>
          <a:prstGeom prst="straightConnector1">
            <a:avLst/>
          </a:prstGeom>
          <a:noFill/>
          <a:ln cap="flat" cmpd="sng" w="28575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00" name="Google Shape;800;g328467227b5_0_220"/>
          <p:cNvCxnSpPr/>
          <p:nvPr/>
        </p:nvCxnSpPr>
        <p:spPr>
          <a:xfrm>
            <a:off x="1308332" y="4193286"/>
            <a:ext cx="2223600" cy="0"/>
          </a:xfrm>
          <a:prstGeom prst="straightConnector1">
            <a:avLst/>
          </a:prstGeom>
          <a:noFill/>
          <a:ln cap="flat" cmpd="sng" w="38100">
            <a:solidFill>
              <a:srgbClr val="5B9BD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1" name="Google Shape;801;g328467227b5_0_220"/>
          <p:cNvSpPr/>
          <p:nvPr/>
        </p:nvSpPr>
        <p:spPr>
          <a:xfrm>
            <a:off x="5183670" y="1750761"/>
            <a:ext cx="845100" cy="40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baseline="30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baseline="-25000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g328467227b5_0_220"/>
          <p:cNvSpPr txBox="1"/>
          <p:nvPr/>
        </p:nvSpPr>
        <p:spPr>
          <a:xfrm>
            <a:off x="2444090" y="3770725"/>
            <a:ext cx="541200" cy="84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b="1"/>
          </a:p>
        </p:txBody>
      </p:sp>
      <p:grpSp>
        <p:nvGrpSpPr>
          <p:cNvPr id="803" name="Google Shape;803;g328467227b5_0_220"/>
          <p:cNvGrpSpPr/>
          <p:nvPr/>
        </p:nvGrpSpPr>
        <p:grpSpPr>
          <a:xfrm>
            <a:off x="4300458" y="2919690"/>
            <a:ext cx="2532900" cy="2547171"/>
            <a:chOff x="4831033" y="3632653"/>
            <a:chExt cx="2532900" cy="2547171"/>
          </a:xfrm>
        </p:grpSpPr>
        <p:sp>
          <p:nvSpPr>
            <p:cNvPr id="804" name="Google Shape;804;g328467227b5_0_220"/>
            <p:cNvSpPr/>
            <p:nvPr/>
          </p:nvSpPr>
          <p:spPr>
            <a:xfrm>
              <a:off x="4831033" y="3632653"/>
              <a:ext cx="2532900" cy="2532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805" name="Google Shape;805;g328467227b5_0_220"/>
            <p:cNvSpPr txBox="1"/>
            <p:nvPr/>
          </p:nvSpPr>
          <p:spPr>
            <a:xfrm>
              <a:off x="5576625" y="5594824"/>
              <a:ext cx="103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Attention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weights</a:t>
              </a:r>
              <a:endParaRPr/>
            </a:p>
          </p:txBody>
        </p:sp>
      </p:grpSp>
      <p:sp>
        <p:nvSpPr>
          <p:cNvPr id="806" name="Google Shape;806;g328467227b5_0_220"/>
          <p:cNvSpPr/>
          <p:nvPr/>
        </p:nvSpPr>
        <p:spPr>
          <a:xfrm rot="10800000">
            <a:off x="1308331" y="2925186"/>
            <a:ext cx="855000" cy="2536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807" name="Google Shape;807;g328467227b5_0_220"/>
          <p:cNvSpPr txBox="1"/>
          <p:nvPr/>
        </p:nvSpPr>
        <p:spPr>
          <a:xfrm>
            <a:off x="7114200" y="2397275"/>
            <a:ext cx="4744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For each token in X:</a:t>
            </a:r>
            <a:r>
              <a:rPr lang="en-US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We </a:t>
            </a:r>
            <a:r>
              <a:rPr b="1" lang="en-US" sz="2000">
                <a:solidFill>
                  <a:srgbClr val="1155CC"/>
                </a:solidFill>
              </a:rPr>
              <a:t>query</a:t>
            </a:r>
            <a:r>
              <a:rPr lang="en-US" sz="2000"/>
              <a:t> the keys of all tokens (</a:t>
            </a:r>
            <a:r>
              <a:rPr b="1" lang="en-US" sz="2000">
                <a:solidFill>
                  <a:srgbClr val="E69138"/>
                </a:solidFill>
              </a:rPr>
              <a:t>keys</a:t>
            </a:r>
            <a:r>
              <a:rPr lang="en-US" sz="2000"/>
              <a:t>) and compute their </a:t>
            </a:r>
            <a:r>
              <a:rPr b="1" lang="en-US" sz="2000"/>
              <a:t>attention weights.​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​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 token will be the value of all tokens </a:t>
            </a:r>
            <a:r>
              <a:rPr b="1" lang="en-US" sz="2000"/>
              <a:t>weighted</a:t>
            </a:r>
            <a:r>
              <a:rPr lang="en-US" sz="2000"/>
              <a:t> by their corresponding attention.</a:t>
            </a:r>
            <a:endParaRPr sz="2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g328467227b5_0_285"/>
          <p:cNvGrpSpPr/>
          <p:nvPr/>
        </p:nvGrpSpPr>
        <p:grpSpPr>
          <a:xfrm>
            <a:off x="3561696" y="2476068"/>
            <a:ext cx="5204866" cy="3229790"/>
            <a:chOff x="3662909" y="3036693"/>
            <a:chExt cx="5204866" cy="3229790"/>
          </a:xfrm>
        </p:grpSpPr>
        <p:pic>
          <p:nvPicPr>
            <p:cNvPr id="813" name="Google Shape;813;g328467227b5_0_285"/>
            <p:cNvPicPr preferRelativeResize="0"/>
            <p:nvPr/>
          </p:nvPicPr>
          <p:blipFill rotWithShape="1">
            <a:blip r:embed="rId3">
              <a:alphaModFix/>
            </a:blip>
            <a:srcRect b="0" l="54467" r="6768" t="0"/>
            <a:stretch/>
          </p:blipFill>
          <p:spPr>
            <a:xfrm>
              <a:off x="4685283" y="4549299"/>
              <a:ext cx="1743281" cy="901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g328467227b5_0_285"/>
            <p:cNvSpPr txBox="1"/>
            <p:nvPr/>
          </p:nvSpPr>
          <p:spPr>
            <a:xfrm>
              <a:off x="4764576" y="5681173"/>
              <a:ext cx="16809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Normalized </a:t>
              </a:r>
              <a:b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lang="en-US" sz="1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attention weights</a:t>
              </a:r>
              <a:endParaRPr/>
            </a:p>
          </p:txBody>
        </p:sp>
        <p:sp>
          <p:nvSpPr>
            <p:cNvPr id="815" name="Google Shape;815;g328467227b5_0_285"/>
            <p:cNvSpPr/>
            <p:nvPr/>
          </p:nvSpPr>
          <p:spPr>
            <a:xfrm flipH="1">
              <a:off x="4338587" y="4035254"/>
              <a:ext cx="2532900" cy="167400"/>
            </a:xfrm>
            <a:prstGeom prst="rect">
              <a:avLst/>
            </a:prstGeom>
            <a:solidFill>
              <a:srgbClr val="DBDBDB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g328467227b5_0_285"/>
            <p:cNvSpPr/>
            <p:nvPr/>
          </p:nvSpPr>
          <p:spPr>
            <a:xfrm flipH="1">
              <a:off x="4931653" y="4029458"/>
              <a:ext cx="121800" cy="174000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g328467227b5_0_285"/>
            <p:cNvSpPr/>
            <p:nvPr/>
          </p:nvSpPr>
          <p:spPr>
            <a:xfrm flipH="1">
              <a:off x="6685717" y="4031935"/>
              <a:ext cx="125700" cy="174000"/>
            </a:xfrm>
            <a:prstGeom prst="rect">
              <a:avLst/>
            </a:prstGeom>
            <a:solidFill>
              <a:srgbClr val="1E4E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g328467227b5_0_285"/>
            <p:cNvSpPr txBox="1"/>
            <p:nvPr/>
          </p:nvSpPr>
          <p:spPr>
            <a:xfrm>
              <a:off x="3745880" y="3946545"/>
              <a:ext cx="57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quick</a:t>
              </a:r>
              <a:endParaRPr/>
            </a:p>
          </p:txBody>
        </p:sp>
        <p:sp>
          <p:nvSpPr>
            <p:cNvPr id="819" name="Google Shape;819;g328467227b5_0_285"/>
            <p:cNvSpPr txBox="1"/>
            <p:nvPr/>
          </p:nvSpPr>
          <p:spPr>
            <a:xfrm>
              <a:off x="3702720" y="4718274"/>
              <a:ext cx="629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jumps</a:t>
              </a:r>
              <a:endParaRPr/>
            </a:p>
          </p:txBody>
        </p:sp>
        <p:sp>
          <p:nvSpPr>
            <p:cNvPr id="820" name="Google Shape;820;g328467227b5_0_285"/>
            <p:cNvSpPr txBox="1"/>
            <p:nvPr/>
          </p:nvSpPr>
          <p:spPr>
            <a:xfrm>
              <a:off x="3800405" y="5003979"/>
              <a:ext cx="510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over</a:t>
              </a:r>
              <a:endParaRPr/>
            </a:p>
          </p:txBody>
        </p:sp>
        <p:sp>
          <p:nvSpPr>
            <p:cNvPr id="821" name="Google Shape;821;g328467227b5_0_285"/>
            <p:cNvSpPr txBox="1"/>
            <p:nvPr/>
          </p:nvSpPr>
          <p:spPr>
            <a:xfrm>
              <a:off x="3816412" y="3679514"/>
              <a:ext cx="502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>
                  <a:solidFill>
                    <a:srgbClr val="202122"/>
                  </a:solidFill>
                  <a:latin typeface="Arial"/>
                  <a:ea typeface="Arial"/>
                  <a:cs typeface="Arial"/>
                  <a:sym typeface="Arial"/>
                </a:rPr>
                <a:t>The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g328467227b5_0_285"/>
            <p:cNvSpPr txBox="1"/>
            <p:nvPr/>
          </p:nvSpPr>
          <p:spPr>
            <a:xfrm>
              <a:off x="3662909" y="4205574"/>
              <a:ext cx="655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endParaRPr/>
            </a:p>
          </p:txBody>
        </p:sp>
        <p:sp>
          <p:nvSpPr>
            <p:cNvPr id="823" name="Google Shape;823;g328467227b5_0_285"/>
            <p:cNvSpPr txBox="1"/>
            <p:nvPr/>
          </p:nvSpPr>
          <p:spPr>
            <a:xfrm>
              <a:off x="3903927" y="4451744"/>
              <a:ext cx="405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fox</a:t>
              </a:r>
              <a:endParaRPr/>
            </a:p>
          </p:txBody>
        </p:sp>
        <p:sp>
          <p:nvSpPr>
            <p:cNvPr id="824" name="Google Shape;824;g328467227b5_0_285"/>
            <p:cNvSpPr txBox="1"/>
            <p:nvPr/>
          </p:nvSpPr>
          <p:spPr>
            <a:xfrm>
              <a:off x="3871954" y="5320811"/>
              <a:ext cx="429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the</a:t>
              </a:r>
              <a:endParaRPr/>
            </a:p>
          </p:txBody>
        </p:sp>
        <p:sp>
          <p:nvSpPr>
            <p:cNvPr id="825" name="Google Shape;825;g328467227b5_0_285"/>
            <p:cNvSpPr txBox="1"/>
            <p:nvPr/>
          </p:nvSpPr>
          <p:spPr>
            <a:xfrm>
              <a:off x="3863058" y="5628588"/>
              <a:ext cx="463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lazy</a:t>
              </a:r>
              <a:endParaRPr/>
            </a:p>
          </p:txBody>
        </p:sp>
        <p:sp>
          <p:nvSpPr>
            <p:cNvPr id="826" name="Google Shape;826;g328467227b5_0_285"/>
            <p:cNvSpPr txBox="1"/>
            <p:nvPr/>
          </p:nvSpPr>
          <p:spPr>
            <a:xfrm>
              <a:off x="3859693" y="5923349"/>
              <a:ext cx="458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/>
            </a:p>
          </p:txBody>
        </p:sp>
        <p:grpSp>
          <p:nvGrpSpPr>
            <p:cNvPr id="827" name="Google Shape;827;g328467227b5_0_285"/>
            <p:cNvGrpSpPr/>
            <p:nvPr/>
          </p:nvGrpSpPr>
          <p:grpSpPr>
            <a:xfrm rot="-5400000">
              <a:off x="5222329" y="2095481"/>
              <a:ext cx="669211" cy="2551635"/>
              <a:chOff x="173966" y="3851816"/>
              <a:chExt cx="669211" cy="2551635"/>
            </a:xfrm>
          </p:grpSpPr>
          <p:sp>
            <p:nvSpPr>
              <p:cNvPr id="828" name="Google Shape;828;g328467227b5_0_285"/>
              <p:cNvSpPr txBox="1"/>
              <p:nvPr/>
            </p:nvSpPr>
            <p:spPr>
              <a:xfrm>
                <a:off x="256937" y="4118847"/>
                <a:ext cx="572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quick</a:t>
                </a:r>
                <a:endParaRPr/>
              </a:p>
            </p:txBody>
          </p:sp>
          <p:sp>
            <p:nvSpPr>
              <p:cNvPr id="829" name="Google Shape;829;g328467227b5_0_285"/>
              <p:cNvSpPr txBox="1"/>
              <p:nvPr/>
            </p:nvSpPr>
            <p:spPr>
              <a:xfrm>
                <a:off x="213777" y="4890576"/>
                <a:ext cx="629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jumps</a:t>
                </a:r>
                <a:endParaRPr/>
              </a:p>
            </p:txBody>
          </p:sp>
          <p:sp>
            <p:nvSpPr>
              <p:cNvPr id="830" name="Google Shape;830;g328467227b5_0_285"/>
              <p:cNvSpPr txBox="1"/>
              <p:nvPr/>
            </p:nvSpPr>
            <p:spPr>
              <a:xfrm>
                <a:off x="311462" y="5176281"/>
                <a:ext cx="510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over</a:t>
                </a:r>
                <a:endParaRPr/>
              </a:p>
            </p:txBody>
          </p:sp>
          <p:sp>
            <p:nvSpPr>
              <p:cNvPr id="831" name="Google Shape;831;g328467227b5_0_285"/>
              <p:cNvSpPr txBox="1"/>
              <p:nvPr/>
            </p:nvSpPr>
            <p:spPr>
              <a:xfrm>
                <a:off x="327469" y="3851816"/>
                <a:ext cx="502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400">
                    <a:solidFill>
                      <a:srgbClr val="202122"/>
                    </a:solidFill>
                    <a:latin typeface="Arial"/>
                    <a:ea typeface="Arial"/>
                    <a:cs typeface="Arial"/>
                    <a:sym typeface="Arial"/>
                  </a:rPr>
                  <a:t>The</a:t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g328467227b5_0_285"/>
              <p:cNvSpPr txBox="1"/>
              <p:nvPr/>
            </p:nvSpPr>
            <p:spPr>
              <a:xfrm>
                <a:off x="173966" y="4377876"/>
                <a:ext cx="655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brown</a:t>
                </a:r>
                <a:endParaRPr/>
              </a:p>
            </p:txBody>
          </p:sp>
          <p:sp>
            <p:nvSpPr>
              <p:cNvPr id="833" name="Google Shape;833;g328467227b5_0_285"/>
              <p:cNvSpPr txBox="1"/>
              <p:nvPr/>
            </p:nvSpPr>
            <p:spPr>
              <a:xfrm>
                <a:off x="414984" y="4624046"/>
                <a:ext cx="405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fox</a:t>
                </a:r>
                <a:endParaRPr/>
              </a:p>
            </p:txBody>
          </p:sp>
          <p:sp>
            <p:nvSpPr>
              <p:cNvPr id="834" name="Google Shape;834;g328467227b5_0_285"/>
              <p:cNvSpPr txBox="1"/>
              <p:nvPr/>
            </p:nvSpPr>
            <p:spPr>
              <a:xfrm>
                <a:off x="383011" y="5493113"/>
                <a:ext cx="429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</a:t>
                </a:r>
                <a:endParaRPr/>
              </a:p>
            </p:txBody>
          </p:sp>
          <p:sp>
            <p:nvSpPr>
              <p:cNvPr id="835" name="Google Shape;835;g328467227b5_0_285"/>
              <p:cNvSpPr txBox="1"/>
              <p:nvPr/>
            </p:nvSpPr>
            <p:spPr>
              <a:xfrm>
                <a:off x="374115" y="5800890"/>
                <a:ext cx="4635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lazy</a:t>
                </a:r>
                <a:endParaRPr/>
              </a:p>
            </p:txBody>
          </p:sp>
          <p:sp>
            <p:nvSpPr>
              <p:cNvPr id="836" name="Google Shape;836;g328467227b5_0_285"/>
              <p:cNvSpPr txBox="1"/>
              <p:nvPr/>
            </p:nvSpPr>
            <p:spPr>
              <a:xfrm>
                <a:off x="370750" y="6095651"/>
                <a:ext cx="458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dog</a:t>
                </a:r>
                <a:endParaRPr/>
              </a:p>
            </p:txBody>
          </p:sp>
        </p:grpSp>
        <p:sp>
          <p:nvSpPr>
            <p:cNvPr id="837" name="Google Shape;837;g328467227b5_0_285"/>
            <p:cNvSpPr/>
            <p:nvPr/>
          </p:nvSpPr>
          <p:spPr>
            <a:xfrm>
              <a:off x="4338445" y="3733583"/>
              <a:ext cx="2532900" cy="25329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g328467227b5_0_285"/>
            <p:cNvSpPr/>
            <p:nvPr/>
          </p:nvSpPr>
          <p:spPr>
            <a:xfrm>
              <a:off x="4984750" y="3513929"/>
              <a:ext cx="3883025" cy="849413"/>
            </a:xfrm>
            <a:custGeom>
              <a:rect b="b" l="l" r="r" t="t"/>
              <a:pathLst>
                <a:path extrusionOk="0" h="822676" w="3883025">
                  <a:moveTo>
                    <a:pt x="0" y="486126"/>
                  </a:moveTo>
                  <a:cubicBezTo>
                    <a:pt x="90223" y="389024"/>
                    <a:pt x="180446" y="291922"/>
                    <a:pt x="422275" y="213076"/>
                  </a:cubicBezTo>
                  <a:cubicBezTo>
                    <a:pt x="664104" y="134230"/>
                    <a:pt x="1048809" y="-50449"/>
                    <a:pt x="1450975" y="13051"/>
                  </a:cubicBezTo>
                  <a:cubicBezTo>
                    <a:pt x="1853141" y="76551"/>
                    <a:pt x="2429933" y="459139"/>
                    <a:pt x="2835275" y="594076"/>
                  </a:cubicBezTo>
                  <a:cubicBezTo>
                    <a:pt x="3240617" y="729013"/>
                    <a:pt x="3685646" y="786164"/>
                    <a:pt x="3883025" y="822676"/>
                  </a:cubicBezTo>
                </a:path>
              </a:pathLst>
            </a:custGeom>
            <a:noFill/>
            <a:ln cap="flat" cmpd="sng" w="12700">
              <a:solidFill>
                <a:srgbClr val="2641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g328467227b5_0_285"/>
            <p:cNvSpPr/>
            <p:nvPr/>
          </p:nvSpPr>
          <p:spPr>
            <a:xfrm>
              <a:off x="6746875" y="4241800"/>
              <a:ext cx="2117725" cy="1854200"/>
            </a:xfrm>
            <a:custGeom>
              <a:rect b="b" l="l" r="r" t="t"/>
              <a:pathLst>
                <a:path extrusionOk="0" h="1854200" w="2117725">
                  <a:moveTo>
                    <a:pt x="0" y="0"/>
                  </a:moveTo>
                  <a:cubicBezTo>
                    <a:pt x="91281" y="423069"/>
                    <a:pt x="182563" y="846138"/>
                    <a:pt x="330200" y="1117600"/>
                  </a:cubicBezTo>
                  <a:cubicBezTo>
                    <a:pt x="477837" y="1389062"/>
                    <a:pt x="587904" y="1506008"/>
                    <a:pt x="885825" y="1628775"/>
                  </a:cubicBezTo>
                  <a:cubicBezTo>
                    <a:pt x="1183746" y="1751542"/>
                    <a:pt x="1942042" y="1827742"/>
                    <a:pt x="2117725" y="1854200"/>
                  </a:cubicBezTo>
                </a:path>
              </a:pathLst>
            </a:custGeom>
            <a:noFill/>
            <a:ln cap="flat" cmpd="sng" w="12700">
              <a:solidFill>
                <a:srgbClr val="2641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0" name="Google Shape;840;g328467227b5_0_285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41" name="Google Shape;841;g328467227b5_0_285"/>
          <p:cNvSpPr txBox="1"/>
          <p:nvPr>
            <p:ph type="title"/>
          </p:nvPr>
        </p:nvSpPr>
        <p:spPr>
          <a:xfrm>
            <a:off x="130875" y="747575"/>
            <a:ext cx="28083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"/>
              <a:buNone/>
            </a:pPr>
            <a:r>
              <a:rPr b="1" lang="en-US" sz="2920"/>
              <a:t>Scaled Dot-Product Attention</a:t>
            </a:r>
            <a:endParaRPr sz="2920"/>
          </a:p>
        </p:txBody>
      </p:sp>
      <p:pic>
        <p:nvPicPr>
          <p:cNvPr id="842" name="Google Shape;842;g328467227b5_0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328467227b5_0_285"/>
          <p:cNvSpPr/>
          <p:nvPr/>
        </p:nvSpPr>
        <p:spPr>
          <a:xfrm rot="10800000">
            <a:off x="603709" y="3192487"/>
            <a:ext cx="855000" cy="2536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844" name="Google Shape;844;g328467227b5_0_285"/>
          <p:cNvSpPr/>
          <p:nvPr/>
        </p:nvSpPr>
        <p:spPr>
          <a:xfrm>
            <a:off x="4336838" y="117807"/>
            <a:ext cx="2536200" cy="8550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30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328467227b5_0_285"/>
          <p:cNvSpPr/>
          <p:nvPr/>
        </p:nvSpPr>
        <p:spPr>
          <a:xfrm>
            <a:off x="7652201" y="972792"/>
            <a:ext cx="2536200" cy="8550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30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328467227b5_0_285"/>
          <p:cNvSpPr/>
          <p:nvPr/>
        </p:nvSpPr>
        <p:spPr>
          <a:xfrm>
            <a:off x="5182389" y="1299611"/>
            <a:ext cx="845100" cy="40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baseline="30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baseline="-25000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g328467227b5_0_285"/>
          <p:cNvSpPr txBox="1"/>
          <p:nvPr/>
        </p:nvSpPr>
        <p:spPr>
          <a:xfrm>
            <a:off x="1924075" y="4038000"/>
            <a:ext cx="510900" cy="84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endParaRPr b="1"/>
          </a:p>
        </p:txBody>
      </p:sp>
      <p:sp>
        <p:nvSpPr>
          <p:cNvPr id="848" name="Google Shape;848;g328467227b5_0_285"/>
          <p:cNvSpPr/>
          <p:nvPr/>
        </p:nvSpPr>
        <p:spPr>
          <a:xfrm>
            <a:off x="8497752" y="2283292"/>
            <a:ext cx="845100" cy="40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1"/>
          </a:p>
        </p:txBody>
      </p:sp>
      <p:sp>
        <p:nvSpPr>
          <p:cNvPr id="849" name="Google Shape;849;g328467227b5_0_285"/>
          <p:cNvSpPr txBox="1"/>
          <p:nvPr/>
        </p:nvSpPr>
        <p:spPr>
          <a:xfrm>
            <a:off x="9583299" y="4125940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850" name="Google Shape;850;g328467227b5_0_285"/>
          <p:cNvSpPr txBox="1"/>
          <p:nvPr/>
        </p:nvSpPr>
        <p:spPr>
          <a:xfrm>
            <a:off x="8738203" y="2692799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851" name="Google Shape;851;g328467227b5_0_285"/>
          <p:cNvSpPr txBox="1"/>
          <p:nvPr/>
        </p:nvSpPr>
        <p:spPr>
          <a:xfrm>
            <a:off x="5422841" y="1588024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852" name="Google Shape;852;g328467227b5_0_285"/>
          <p:cNvSpPr txBox="1"/>
          <p:nvPr/>
        </p:nvSpPr>
        <p:spPr>
          <a:xfrm>
            <a:off x="2504968" y="4125948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853" name="Google Shape;853;g328467227b5_0_285"/>
          <p:cNvSpPr txBox="1"/>
          <p:nvPr/>
        </p:nvSpPr>
        <p:spPr>
          <a:xfrm>
            <a:off x="7805146" y="4038011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854" name="Google Shape;854;g328467227b5_0_285"/>
          <p:cNvSpPr txBox="1"/>
          <p:nvPr/>
        </p:nvSpPr>
        <p:spPr>
          <a:xfrm>
            <a:off x="8779906" y="1760092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855" name="Google Shape;855;g328467227b5_0_285"/>
          <p:cNvSpPr txBox="1"/>
          <p:nvPr/>
        </p:nvSpPr>
        <p:spPr>
          <a:xfrm>
            <a:off x="5464544" y="813001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856" name="Google Shape;856;g328467227b5_0_285"/>
          <p:cNvSpPr txBox="1"/>
          <p:nvPr/>
        </p:nvSpPr>
        <p:spPr>
          <a:xfrm>
            <a:off x="1546884" y="4084702"/>
            <a:ext cx="28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grpSp>
        <p:nvGrpSpPr>
          <p:cNvPr id="857" name="Google Shape;857;g328467227b5_0_285"/>
          <p:cNvGrpSpPr/>
          <p:nvPr/>
        </p:nvGrpSpPr>
        <p:grpSpPr>
          <a:xfrm>
            <a:off x="2939186" y="3193408"/>
            <a:ext cx="410400" cy="2534400"/>
            <a:chOff x="2996761" y="3733783"/>
            <a:chExt cx="410400" cy="2534400"/>
          </a:xfrm>
        </p:grpSpPr>
        <p:sp>
          <p:nvSpPr>
            <p:cNvPr id="858" name="Google Shape;858;g328467227b5_0_285"/>
            <p:cNvSpPr/>
            <p:nvPr/>
          </p:nvSpPr>
          <p:spPr>
            <a:xfrm rot="-5400000">
              <a:off x="1934761" y="4795783"/>
              <a:ext cx="2534400" cy="410400"/>
            </a:xfrm>
            <a:prstGeom prst="rect">
              <a:avLst/>
            </a:prstGeom>
            <a:solidFill>
              <a:srgbClr val="DDEAF6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 = X*W</a:t>
              </a:r>
              <a:r>
                <a:rPr b="1" baseline="-25000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/>
            </a:p>
          </p:txBody>
        </p:sp>
        <p:sp>
          <p:nvSpPr>
            <p:cNvPr id="859" name="Google Shape;859;g328467227b5_0_285"/>
            <p:cNvSpPr/>
            <p:nvPr/>
          </p:nvSpPr>
          <p:spPr>
            <a:xfrm>
              <a:off x="3001960" y="4047099"/>
              <a:ext cx="399900" cy="1476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quick</a:t>
              </a:r>
              <a:endParaRPr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g328467227b5_0_285"/>
          <p:cNvGrpSpPr/>
          <p:nvPr/>
        </p:nvGrpSpPr>
        <p:grpSpPr>
          <a:xfrm>
            <a:off x="8697804" y="3193354"/>
            <a:ext cx="1937768" cy="2534400"/>
            <a:chOff x="8955579" y="3732904"/>
            <a:chExt cx="1937768" cy="2534400"/>
          </a:xfrm>
        </p:grpSpPr>
        <p:sp>
          <p:nvSpPr>
            <p:cNvPr id="861" name="Google Shape;861;g328467227b5_0_285"/>
            <p:cNvSpPr/>
            <p:nvPr/>
          </p:nvSpPr>
          <p:spPr>
            <a:xfrm rot="-5400000">
              <a:off x="7893579" y="4794904"/>
              <a:ext cx="2534400" cy="410400"/>
            </a:xfrm>
            <a:prstGeom prst="rect">
              <a:avLst/>
            </a:prstGeom>
            <a:solidFill>
              <a:srgbClr val="FFF2CC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 = X*W</a:t>
              </a:r>
              <a:r>
                <a:rPr b="1" baseline="-25000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/>
            </a:p>
          </p:txBody>
        </p:sp>
        <p:sp>
          <p:nvSpPr>
            <p:cNvPr id="862" name="Google Shape;862;g328467227b5_0_285"/>
            <p:cNvSpPr/>
            <p:nvPr/>
          </p:nvSpPr>
          <p:spPr>
            <a:xfrm>
              <a:off x="8959547" y="4304311"/>
              <a:ext cx="406200" cy="1341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g328467227b5_0_285"/>
            <p:cNvSpPr/>
            <p:nvPr/>
          </p:nvSpPr>
          <p:spPr>
            <a:xfrm>
              <a:off x="8955579" y="6066238"/>
              <a:ext cx="410400" cy="1218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4" name="Google Shape;864;g328467227b5_0_285"/>
            <p:cNvCxnSpPr>
              <a:stCxn id="863" idx="3"/>
            </p:cNvCxnSpPr>
            <p:nvPr/>
          </p:nvCxnSpPr>
          <p:spPr>
            <a:xfrm flipH="1" rot="10800000">
              <a:off x="9365979" y="4194538"/>
              <a:ext cx="1527300" cy="1932600"/>
            </a:xfrm>
            <a:prstGeom prst="straightConnector1">
              <a:avLst/>
            </a:prstGeom>
            <a:noFill/>
            <a:ln cap="flat" cmpd="sng" w="9525">
              <a:solidFill>
                <a:srgbClr val="5B9BD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65" name="Google Shape;865;g328467227b5_0_285"/>
            <p:cNvCxnSpPr>
              <a:stCxn id="862" idx="3"/>
            </p:cNvCxnSpPr>
            <p:nvPr/>
          </p:nvCxnSpPr>
          <p:spPr>
            <a:xfrm flipH="1" rot="10800000">
              <a:off x="9365747" y="4125961"/>
              <a:ext cx="1527600" cy="245400"/>
            </a:xfrm>
            <a:prstGeom prst="straightConnector1">
              <a:avLst/>
            </a:prstGeom>
            <a:noFill/>
            <a:ln cap="flat" cmpd="sng" w="9525">
              <a:solidFill>
                <a:srgbClr val="5B9BD5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866" name="Google Shape;866;g328467227b5_0_285"/>
          <p:cNvGrpSpPr/>
          <p:nvPr/>
        </p:nvGrpSpPr>
        <p:grpSpPr>
          <a:xfrm>
            <a:off x="4250070" y="2035908"/>
            <a:ext cx="2532900" cy="409500"/>
            <a:chOff x="4338445" y="2508295"/>
            <a:chExt cx="2532900" cy="409500"/>
          </a:xfrm>
        </p:grpSpPr>
        <p:sp>
          <p:nvSpPr>
            <p:cNvPr id="867" name="Google Shape;867;g328467227b5_0_285"/>
            <p:cNvSpPr/>
            <p:nvPr/>
          </p:nvSpPr>
          <p:spPr>
            <a:xfrm>
              <a:off x="4338445" y="2508295"/>
              <a:ext cx="2532900" cy="409500"/>
            </a:xfrm>
            <a:prstGeom prst="rect">
              <a:avLst/>
            </a:prstGeom>
            <a:solidFill>
              <a:srgbClr val="FBE4D4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 = X*W</a:t>
              </a:r>
              <a:r>
                <a:rPr b="1" baseline="-25000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/>
            </a:p>
          </p:txBody>
        </p:sp>
        <p:sp>
          <p:nvSpPr>
            <p:cNvPr id="868" name="Google Shape;868;g328467227b5_0_285"/>
            <p:cNvSpPr/>
            <p:nvPr/>
          </p:nvSpPr>
          <p:spPr>
            <a:xfrm rot="-5400000">
              <a:off x="4784946" y="2627607"/>
              <a:ext cx="396300" cy="1803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g328467227b5_0_285"/>
            <p:cNvSpPr/>
            <p:nvPr/>
          </p:nvSpPr>
          <p:spPr>
            <a:xfrm rot="-5400000">
              <a:off x="6492174" y="2630650"/>
              <a:ext cx="396300" cy="163800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0" name="Google Shape;870;g328467227b5_0_285"/>
          <p:cNvSpPr/>
          <p:nvPr/>
        </p:nvSpPr>
        <p:spPr>
          <a:xfrm rot="-5400000">
            <a:off x="9642099" y="4272898"/>
            <a:ext cx="2532900" cy="375300"/>
          </a:xfrm>
          <a:prstGeom prst="rect">
            <a:avLst/>
          </a:prstGeom>
          <a:solidFill>
            <a:srgbClr val="D9EAD3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="1"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-25000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28467227b5_0_285"/>
          <p:cNvSpPr/>
          <p:nvPr/>
        </p:nvSpPr>
        <p:spPr>
          <a:xfrm>
            <a:off x="10725853" y="3508150"/>
            <a:ext cx="367200" cy="1578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quick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28467227b5_0_517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7" name="Google Shape;877;g328467227b5_0_51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Layers: </a:t>
            </a:r>
            <a:r>
              <a:rPr lang="en-US" sz="3600"/>
              <a:t>Multi-Head Attention</a:t>
            </a:r>
            <a:endParaRPr sz="3600"/>
          </a:p>
        </p:txBody>
      </p:sp>
      <p:pic>
        <p:nvPicPr>
          <p:cNvPr id="878" name="Google Shape;878;g328467227b5_0_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g328467227b5_0_517"/>
          <p:cNvSpPr txBox="1"/>
          <p:nvPr/>
        </p:nvSpPr>
        <p:spPr>
          <a:xfrm>
            <a:off x="982500" y="1690575"/>
            <a:ext cx="8616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880" name="Google Shape;880;g328467227b5_0_517"/>
          <p:cNvPicPr preferRelativeResize="0"/>
          <p:nvPr/>
        </p:nvPicPr>
        <p:blipFill rotWithShape="1">
          <a:blip r:embed="rId4">
            <a:alphaModFix/>
          </a:blip>
          <a:srcRect b="26382" l="9380" r="51253" t="36599"/>
          <a:stretch/>
        </p:blipFill>
        <p:spPr>
          <a:xfrm>
            <a:off x="1788083" y="2169982"/>
            <a:ext cx="1094089" cy="150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328467227b5_0_5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1387" y="2148449"/>
            <a:ext cx="3029226" cy="3672302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328467227b5_0_517"/>
          <p:cNvSpPr txBox="1"/>
          <p:nvPr/>
        </p:nvSpPr>
        <p:spPr>
          <a:xfrm>
            <a:off x="1011616" y="1690570"/>
            <a:ext cx="27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Transformer Layer</a:t>
            </a:r>
            <a:endParaRPr sz="1800"/>
          </a:p>
        </p:txBody>
      </p:sp>
      <p:sp>
        <p:nvSpPr>
          <p:cNvPr id="883" name="Google Shape;883;g328467227b5_0_517"/>
          <p:cNvSpPr/>
          <p:nvPr/>
        </p:nvSpPr>
        <p:spPr>
          <a:xfrm>
            <a:off x="2666999" y="3155749"/>
            <a:ext cx="978300" cy="20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E2BC"/>
          </a:soli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28467227b5_0_517"/>
          <p:cNvSpPr txBox="1"/>
          <p:nvPr/>
        </p:nvSpPr>
        <p:spPr>
          <a:xfrm>
            <a:off x="4535250" y="1690570"/>
            <a:ext cx="31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Multi</a:t>
            </a:r>
            <a:r>
              <a:rPr b="1" lang="en-US" sz="1800"/>
              <a:t>-Head </a:t>
            </a:r>
            <a:r>
              <a:rPr b="1" lang="en-US" sz="1800">
                <a:solidFill>
                  <a:srgbClr val="000000"/>
                </a:solidFill>
              </a:rPr>
              <a:t>Attention</a:t>
            </a:r>
            <a:endParaRPr sz="1800"/>
          </a:p>
        </p:txBody>
      </p:sp>
      <p:pic>
        <p:nvPicPr>
          <p:cNvPr id="885" name="Google Shape;885;g328467227b5_0_517"/>
          <p:cNvPicPr preferRelativeResize="0"/>
          <p:nvPr/>
        </p:nvPicPr>
        <p:blipFill rotWithShape="1">
          <a:blip r:embed="rId4">
            <a:alphaModFix/>
          </a:blip>
          <a:srcRect b="26382" l="9380" r="51253" t="36599"/>
          <a:stretch/>
        </p:blipFill>
        <p:spPr>
          <a:xfrm>
            <a:off x="1788083" y="4297506"/>
            <a:ext cx="1094089" cy="150171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g328467227b5_0_517"/>
          <p:cNvSpPr txBox="1"/>
          <p:nvPr/>
        </p:nvSpPr>
        <p:spPr>
          <a:xfrm>
            <a:off x="509977" y="3823046"/>
            <a:ext cx="9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N layers</a:t>
            </a:r>
            <a:endParaRPr sz="1100"/>
          </a:p>
        </p:txBody>
      </p:sp>
      <p:sp>
        <p:nvSpPr>
          <p:cNvPr id="887" name="Google Shape;887;g328467227b5_0_517"/>
          <p:cNvSpPr txBox="1"/>
          <p:nvPr/>
        </p:nvSpPr>
        <p:spPr>
          <a:xfrm>
            <a:off x="1852825" y="3784511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. .</a:t>
            </a:r>
            <a:endParaRPr b="1" sz="1600"/>
          </a:p>
        </p:txBody>
      </p:sp>
      <p:sp>
        <p:nvSpPr>
          <p:cNvPr id="888" name="Google Shape;888;g328467227b5_0_517"/>
          <p:cNvSpPr/>
          <p:nvPr/>
        </p:nvSpPr>
        <p:spPr>
          <a:xfrm>
            <a:off x="1549050" y="2163225"/>
            <a:ext cx="254700" cy="3672300"/>
          </a:xfrm>
          <a:prstGeom prst="leftBrace">
            <a:avLst>
              <a:gd fmla="val 54937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9" name="Google Shape;889;g328467227b5_0_5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4978" y="6928331"/>
            <a:ext cx="6707139" cy="601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328467227b5_0_517"/>
          <p:cNvSpPr txBox="1"/>
          <p:nvPr/>
        </p:nvSpPr>
        <p:spPr>
          <a:xfrm>
            <a:off x="7858782" y="2227311"/>
            <a:ext cx="4164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E69138"/>
                </a:solidFill>
              </a:rPr>
              <a:t>Multi-head attention</a:t>
            </a:r>
            <a:r>
              <a:rPr b="0" i="0" lang="en-US" sz="20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 is an </a:t>
            </a:r>
            <a:r>
              <a:rPr b="1" i="0" lang="en-US" sz="2000">
                <a:solidFill>
                  <a:srgbClr val="1F1F1F"/>
                </a:solidFill>
              </a:rPr>
              <a:t>extension</a:t>
            </a:r>
            <a:r>
              <a:rPr b="0" i="0" lang="en-US" sz="20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 of the self-attention mechanism used</a:t>
            </a:r>
            <a:r>
              <a:rPr lang="en-US" sz="2000">
                <a:solidFill>
                  <a:srgbClr val="1F1F1F"/>
                </a:solidFill>
              </a:rPr>
              <a:t> </a:t>
            </a:r>
            <a:r>
              <a:rPr b="0" i="0" lang="en-US" sz="20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in Transformer models. </a:t>
            </a:r>
            <a:endParaRPr/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b="0" i="0" lang="en-US" sz="20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It </a:t>
            </a:r>
            <a:r>
              <a:rPr b="0" i="0" lang="en-US" sz="20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allows the model to focus on different parts of the input sequence simultaneously.</a:t>
            </a:r>
            <a:endParaRPr b="0" i="0" sz="2000">
              <a:solidFill>
                <a:srgbClr val="040C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40C28"/>
              </a:solidFill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/>
              <a:t> </a:t>
            </a:r>
            <a:r>
              <a:rPr b="0" i="0" lang="en-US" sz="20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Provides a richer and more nuanced modeling of the data</a:t>
            </a:r>
            <a:r>
              <a:rPr b="0" i="0" lang="en-US" sz="20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27d93f290d_2_1227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6" name="Google Shape;896;g327d93f290d_2_122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</a:t>
            </a:r>
            <a:r>
              <a:rPr b="1" lang="en-US" sz="3600"/>
              <a:t>: </a:t>
            </a:r>
            <a:r>
              <a:rPr lang="en-US" sz="3600"/>
              <a:t>Multi-Head Attention</a:t>
            </a:r>
            <a:endParaRPr sz="3600"/>
          </a:p>
        </p:txBody>
      </p:sp>
      <p:pic>
        <p:nvPicPr>
          <p:cNvPr id="897" name="Google Shape;897;g327d93f290d_2_1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3" y="1818306"/>
            <a:ext cx="6707139" cy="601287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327d93f290d_2_1227"/>
          <p:cNvSpPr/>
          <p:nvPr/>
        </p:nvSpPr>
        <p:spPr>
          <a:xfrm rot="-5400000">
            <a:off x="5781625" y="3395843"/>
            <a:ext cx="2532900" cy="18192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. . . . . . .</a:t>
            </a:r>
            <a:endParaRPr/>
          </a:p>
        </p:txBody>
      </p:sp>
      <p:sp>
        <p:nvSpPr>
          <p:cNvPr id="899" name="Google Shape;899;g327d93f290d_2_1227"/>
          <p:cNvSpPr/>
          <p:nvPr/>
        </p:nvSpPr>
        <p:spPr>
          <a:xfrm rot="-5400000">
            <a:off x="5059674" y="4117794"/>
            <a:ext cx="2532900" cy="3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00" name="Google Shape;900;g327d93f290d_2_1227"/>
          <p:cNvSpPr/>
          <p:nvPr/>
        </p:nvSpPr>
        <p:spPr>
          <a:xfrm>
            <a:off x="8598963" y="3023792"/>
            <a:ext cx="852600" cy="1808100"/>
          </a:xfrm>
          <a:prstGeom prst="rect">
            <a:avLst/>
          </a:prstGeom>
          <a:solidFill>
            <a:srgbClr val="D5A6B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30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endParaRPr b="1"/>
          </a:p>
        </p:txBody>
      </p:sp>
      <p:sp>
        <p:nvSpPr>
          <p:cNvPr id="901" name="Google Shape;901;g327d93f290d_2_1227"/>
          <p:cNvSpPr/>
          <p:nvPr/>
        </p:nvSpPr>
        <p:spPr>
          <a:xfrm rot="5400000">
            <a:off x="9339541" y="3863942"/>
            <a:ext cx="2532900" cy="852600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rgbClr val="5B9BD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MultiHead</a:t>
            </a:r>
            <a:endParaRPr baseline="-25000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g327d93f290d_2_1227"/>
          <p:cNvSpPr/>
          <p:nvPr/>
        </p:nvSpPr>
        <p:spPr>
          <a:xfrm rot="-5400000">
            <a:off x="9339611" y="3864087"/>
            <a:ext cx="2532900" cy="852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MultiHead</a:t>
            </a:r>
            <a:endParaRPr baseline="-25000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g327d93f290d_2_1227"/>
          <p:cNvSpPr/>
          <p:nvPr/>
        </p:nvSpPr>
        <p:spPr>
          <a:xfrm rot="-5400000">
            <a:off x="5423808" y="4117793"/>
            <a:ext cx="2532900" cy="3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04" name="Google Shape;904;g327d93f290d_2_1227"/>
          <p:cNvSpPr/>
          <p:nvPr/>
        </p:nvSpPr>
        <p:spPr>
          <a:xfrm rot="-5400000">
            <a:off x="6503655" y="4117793"/>
            <a:ext cx="2532900" cy="3753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head</a:t>
            </a:r>
            <a:r>
              <a:rPr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aseline="-25000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g327d93f290d_2_1227"/>
          <p:cNvSpPr txBox="1"/>
          <p:nvPr/>
        </p:nvSpPr>
        <p:spPr>
          <a:xfrm>
            <a:off x="9592170" y="3657905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906" name="Google Shape;906;g327d93f290d_2_1227"/>
          <p:cNvSpPr txBox="1"/>
          <p:nvPr/>
        </p:nvSpPr>
        <p:spPr>
          <a:xfrm>
            <a:off x="8079777" y="3582109"/>
            <a:ext cx="2808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907" name="Google Shape;907;g327d93f290d_2_1227"/>
          <p:cNvSpPr txBox="1"/>
          <p:nvPr/>
        </p:nvSpPr>
        <p:spPr>
          <a:xfrm>
            <a:off x="9858290" y="2311680"/>
            <a:ext cx="149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 dimension</a:t>
            </a:r>
            <a:endParaRPr/>
          </a:p>
        </p:txBody>
      </p:sp>
      <p:sp>
        <p:nvSpPr>
          <p:cNvPr id="908" name="Google Shape;908;g327d93f290d_2_1227"/>
          <p:cNvSpPr txBox="1"/>
          <p:nvPr/>
        </p:nvSpPr>
        <p:spPr>
          <a:xfrm>
            <a:off x="961900" y="3135700"/>
            <a:ext cx="4398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A64D79"/>
                </a:solidFill>
              </a:rPr>
              <a:t>W</a:t>
            </a:r>
            <a:r>
              <a:rPr b="1" baseline="30000" lang="en-US" sz="2000">
                <a:solidFill>
                  <a:srgbClr val="A64D79"/>
                </a:solidFill>
              </a:rPr>
              <a:t>o</a:t>
            </a:r>
            <a:endParaRPr b="1" baseline="30000" sz="2000">
              <a:solidFill>
                <a:srgbClr val="A64D7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weight matrix that projects the </a:t>
            </a:r>
            <a:r>
              <a:rPr b="1" lang="en-US" sz="2000"/>
              <a:t>concatenated vector</a:t>
            </a:r>
            <a:r>
              <a:rPr lang="en-US" sz="2000"/>
              <a:t> back into the original embedding space</a:t>
            </a:r>
            <a:endParaRPr sz="2000"/>
          </a:p>
        </p:txBody>
      </p:sp>
      <p:pic>
        <p:nvPicPr>
          <p:cNvPr id="909" name="Google Shape;909;g327d93f290d_2_1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28467227b5_0_580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5" name="Google Shape;915;g328467227b5_0_58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Layers: </a:t>
            </a:r>
            <a:r>
              <a:rPr lang="en-US" sz="3600"/>
              <a:t>Overview</a:t>
            </a:r>
            <a:endParaRPr sz="3600"/>
          </a:p>
        </p:txBody>
      </p:sp>
      <p:pic>
        <p:nvPicPr>
          <p:cNvPr id="916" name="Google Shape;916;g328467227b5_0_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328467227b5_0_580"/>
          <p:cNvSpPr txBox="1"/>
          <p:nvPr/>
        </p:nvSpPr>
        <p:spPr>
          <a:xfrm>
            <a:off x="982500" y="1690575"/>
            <a:ext cx="8616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18" name="Google Shape;918;g328467227b5_0_580"/>
          <p:cNvPicPr preferRelativeResize="0"/>
          <p:nvPr/>
        </p:nvPicPr>
        <p:blipFill rotWithShape="1">
          <a:blip r:embed="rId4">
            <a:alphaModFix/>
          </a:blip>
          <a:srcRect b="26382" l="9380" r="51253" t="36599"/>
          <a:stretch/>
        </p:blipFill>
        <p:spPr>
          <a:xfrm>
            <a:off x="1788083" y="2169982"/>
            <a:ext cx="1094089" cy="150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328467227b5_0_5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1387" y="2148449"/>
            <a:ext cx="3029226" cy="3672302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328467227b5_0_580"/>
          <p:cNvSpPr txBox="1"/>
          <p:nvPr/>
        </p:nvSpPr>
        <p:spPr>
          <a:xfrm>
            <a:off x="1011616" y="1690570"/>
            <a:ext cx="27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Transformer Layer</a:t>
            </a:r>
            <a:endParaRPr sz="1800"/>
          </a:p>
        </p:txBody>
      </p:sp>
      <p:sp>
        <p:nvSpPr>
          <p:cNvPr id="921" name="Google Shape;921;g328467227b5_0_580"/>
          <p:cNvSpPr/>
          <p:nvPr/>
        </p:nvSpPr>
        <p:spPr>
          <a:xfrm>
            <a:off x="2666999" y="3155749"/>
            <a:ext cx="978300" cy="20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E2BC"/>
          </a:soli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g328467227b5_0_580"/>
          <p:cNvSpPr txBox="1"/>
          <p:nvPr/>
        </p:nvSpPr>
        <p:spPr>
          <a:xfrm>
            <a:off x="4535250" y="1690570"/>
            <a:ext cx="31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Multi</a:t>
            </a:r>
            <a:r>
              <a:rPr b="1" lang="en-US" sz="1800"/>
              <a:t>-Head </a:t>
            </a:r>
            <a:r>
              <a:rPr b="1" lang="en-US" sz="1800">
                <a:solidFill>
                  <a:srgbClr val="000000"/>
                </a:solidFill>
              </a:rPr>
              <a:t>Attention</a:t>
            </a:r>
            <a:endParaRPr sz="1800"/>
          </a:p>
        </p:txBody>
      </p:sp>
      <p:pic>
        <p:nvPicPr>
          <p:cNvPr id="923" name="Google Shape;923;g328467227b5_0_580"/>
          <p:cNvPicPr preferRelativeResize="0"/>
          <p:nvPr/>
        </p:nvPicPr>
        <p:blipFill rotWithShape="1">
          <a:blip r:embed="rId4">
            <a:alphaModFix/>
          </a:blip>
          <a:srcRect b="26382" l="9380" r="51253" t="36599"/>
          <a:stretch/>
        </p:blipFill>
        <p:spPr>
          <a:xfrm>
            <a:off x="1788083" y="4297506"/>
            <a:ext cx="1094089" cy="1501719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328467227b5_0_580"/>
          <p:cNvSpPr txBox="1"/>
          <p:nvPr/>
        </p:nvSpPr>
        <p:spPr>
          <a:xfrm>
            <a:off x="509977" y="3823046"/>
            <a:ext cx="9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</a:rPr>
              <a:t>N layers</a:t>
            </a:r>
            <a:endParaRPr sz="1100"/>
          </a:p>
        </p:txBody>
      </p:sp>
      <p:sp>
        <p:nvSpPr>
          <p:cNvPr id="925" name="Google Shape;925;g328467227b5_0_580"/>
          <p:cNvSpPr txBox="1"/>
          <p:nvPr/>
        </p:nvSpPr>
        <p:spPr>
          <a:xfrm>
            <a:off x="1852825" y="3784511"/>
            <a:ext cx="10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. .</a:t>
            </a:r>
            <a:endParaRPr b="1" sz="1600"/>
          </a:p>
        </p:txBody>
      </p:sp>
      <p:sp>
        <p:nvSpPr>
          <p:cNvPr id="926" name="Google Shape;926;g328467227b5_0_580"/>
          <p:cNvSpPr/>
          <p:nvPr/>
        </p:nvSpPr>
        <p:spPr>
          <a:xfrm>
            <a:off x="1549050" y="2163225"/>
            <a:ext cx="254700" cy="3672300"/>
          </a:xfrm>
          <a:prstGeom prst="leftBrace">
            <a:avLst>
              <a:gd fmla="val 54937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g328467227b5_0_5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969" y="2150860"/>
            <a:ext cx="1965903" cy="3353598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328467227b5_0_580"/>
          <p:cNvSpPr txBox="1"/>
          <p:nvPr/>
        </p:nvSpPr>
        <p:spPr>
          <a:xfrm>
            <a:off x="8150580" y="1644383"/>
            <a:ext cx="32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Single-</a:t>
            </a:r>
            <a:r>
              <a:rPr b="1" lang="en-US" sz="1800"/>
              <a:t>Head</a:t>
            </a:r>
            <a:r>
              <a:rPr b="1" lang="en-US" sz="1800">
                <a:solidFill>
                  <a:srgbClr val="000000"/>
                </a:solidFill>
              </a:rPr>
              <a:t> Attention</a:t>
            </a:r>
            <a:endParaRPr sz="1800"/>
          </a:p>
        </p:txBody>
      </p:sp>
      <p:sp>
        <p:nvSpPr>
          <p:cNvPr id="929" name="Google Shape;929;g328467227b5_0_580"/>
          <p:cNvSpPr/>
          <p:nvPr/>
        </p:nvSpPr>
        <p:spPr>
          <a:xfrm>
            <a:off x="6961064" y="3724453"/>
            <a:ext cx="978300" cy="20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3BFDE"/>
          </a:soli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328467227b5_0_580"/>
          <p:cNvSpPr txBox="1"/>
          <p:nvPr/>
        </p:nvSpPr>
        <p:spPr>
          <a:xfrm>
            <a:off x="7205761" y="3925732"/>
            <a:ext cx="12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h heads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27d93f290d_2_127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6" name="Google Shape;936;g327d93f290d_2_127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Layers</a:t>
            </a:r>
            <a:r>
              <a:rPr b="1" lang="en-US" sz="3600"/>
              <a:t>: </a:t>
            </a:r>
            <a:r>
              <a:rPr lang="en-US" sz="3600"/>
              <a:t>Add &amp; Norm</a:t>
            </a:r>
            <a:endParaRPr sz="3600"/>
          </a:p>
        </p:txBody>
      </p:sp>
      <p:pic>
        <p:nvPicPr>
          <p:cNvPr id="937" name="Google Shape;937;g327d93f290d_2_1279"/>
          <p:cNvPicPr preferRelativeResize="0"/>
          <p:nvPr/>
        </p:nvPicPr>
        <p:blipFill rotWithShape="1">
          <a:blip r:embed="rId3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27d93f290d_2_1279"/>
          <p:cNvSpPr/>
          <p:nvPr/>
        </p:nvSpPr>
        <p:spPr>
          <a:xfrm>
            <a:off x="10718025" y="2523924"/>
            <a:ext cx="1383000" cy="3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" name="Google Shape;939;g327d93f290d_2_1279"/>
          <p:cNvGrpSpPr/>
          <p:nvPr/>
        </p:nvGrpSpPr>
        <p:grpSpPr>
          <a:xfrm>
            <a:off x="1109907" y="2027511"/>
            <a:ext cx="6661538" cy="2564850"/>
            <a:chOff x="2033482" y="2006873"/>
            <a:chExt cx="6661538" cy="2564850"/>
          </a:xfrm>
        </p:grpSpPr>
        <p:sp>
          <p:nvSpPr>
            <p:cNvPr id="940" name="Google Shape;940;g327d93f290d_2_1279"/>
            <p:cNvSpPr/>
            <p:nvPr/>
          </p:nvSpPr>
          <p:spPr>
            <a:xfrm rot="-5400000">
              <a:off x="4001125" y="2656375"/>
              <a:ext cx="2102400" cy="1237200"/>
            </a:xfrm>
            <a:prstGeom prst="rect">
              <a:avLst/>
            </a:prstGeom>
            <a:solidFill>
              <a:srgbClr val="FFD5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Multi-Head</a:t>
              </a:r>
              <a:endParaRPr baseline="30000"/>
            </a:p>
          </p:txBody>
        </p:sp>
        <p:cxnSp>
          <p:nvCxnSpPr>
            <p:cNvPr id="941" name="Google Shape;941;g327d93f290d_2_1279"/>
            <p:cNvCxnSpPr>
              <a:endCxn id="940" idx="0"/>
            </p:cNvCxnSpPr>
            <p:nvPr/>
          </p:nvCxnSpPr>
          <p:spPr>
            <a:xfrm>
              <a:off x="2888425" y="3274975"/>
              <a:ext cx="1545300" cy="0"/>
            </a:xfrm>
            <a:prstGeom prst="straightConnector1">
              <a:avLst/>
            </a:prstGeom>
            <a:noFill/>
            <a:ln cap="flat" cmpd="sng" w="28575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2" name="Google Shape;942;g327d93f290d_2_1279"/>
            <p:cNvSpPr/>
            <p:nvPr/>
          </p:nvSpPr>
          <p:spPr>
            <a:xfrm>
              <a:off x="5807900" y="3083425"/>
              <a:ext cx="383100" cy="383100"/>
            </a:xfrm>
            <a:prstGeom prst="mathPlus">
              <a:avLst>
                <a:gd fmla="val 23520" name="adj1"/>
              </a:avLst>
            </a:prstGeom>
            <a:solidFill>
              <a:srgbClr val="3D85C6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327d93f290d_2_1279"/>
            <p:cNvSpPr/>
            <p:nvPr/>
          </p:nvSpPr>
          <p:spPr>
            <a:xfrm>
              <a:off x="7216175" y="3024625"/>
              <a:ext cx="500700" cy="500700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3D85C6"/>
            </a:solidFill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327d93f290d_2_1279"/>
            <p:cNvSpPr/>
            <p:nvPr/>
          </p:nvSpPr>
          <p:spPr>
            <a:xfrm rot="10800000">
              <a:off x="2033482" y="2035523"/>
              <a:ext cx="855000" cy="2536200"/>
            </a:xfrm>
            <a:prstGeom prst="rect">
              <a:avLst/>
            </a:prstGeom>
            <a:solidFill>
              <a:srgbClr val="E1EFD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  <p:sp>
          <p:nvSpPr>
            <p:cNvPr id="945" name="Google Shape;945;g327d93f290d_2_1279"/>
            <p:cNvSpPr/>
            <p:nvPr/>
          </p:nvSpPr>
          <p:spPr>
            <a:xfrm rot="10800000">
              <a:off x="6327969" y="2006873"/>
              <a:ext cx="855000" cy="2536200"/>
            </a:xfrm>
            <a:prstGeom prst="rect">
              <a:avLst/>
            </a:prstGeom>
            <a:solidFill>
              <a:srgbClr val="E1EFD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  <p:sp>
          <p:nvSpPr>
            <p:cNvPr id="946" name="Google Shape;946;g327d93f290d_2_1279"/>
            <p:cNvSpPr/>
            <p:nvPr/>
          </p:nvSpPr>
          <p:spPr>
            <a:xfrm>
              <a:off x="7840019" y="2006873"/>
              <a:ext cx="855000" cy="2536200"/>
            </a:xfrm>
            <a:prstGeom prst="rect">
              <a:avLst/>
            </a:prstGeom>
            <a:solidFill>
              <a:srgbClr val="E1EFD8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Calibri"/>
                  <a:ea typeface="Calibri"/>
                  <a:cs typeface="Calibri"/>
                  <a:sym typeface="Calibri"/>
                </a:rPr>
                <a:t>Z</a:t>
              </a:r>
              <a:r>
                <a:rPr b="1" baseline="-25000" lang="en-US" sz="1800"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aseline="-25000"/>
            </a:p>
          </p:txBody>
        </p:sp>
        <p:cxnSp>
          <p:nvCxnSpPr>
            <p:cNvPr id="947" name="Google Shape;947;g327d93f290d_2_1279"/>
            <p:cNvCxnSpPr>
              <a:stCxn id="944" idx="0"/>
              <a:endCxn id="945" idx="0"/>
            </p:cNvCxnSpPr>
            <p:nvPr/>
          </p:nvCxnSpPr>
          <p:spPr>
            <a:xfrm rot="-5400000">
              <a:off x="4593832" y="2410073"/>
              <a:ext cx="28800" cy="4294500"/>
            </a:xfrm>
            <a:prstGeom prst="bentConnector3">
              <a:avLst>
                <a:gd fmla="val -826823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48" name="Google Shape;948;g327d93f290d_2_1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327d93f290d_2_1279"/>
          <p:cNvSpPr txBox="1"/>
          <p:nvPr/>
        </p:nvSpPr>
        <p:spPr>
          <a:xfrm>
            <a:off x="1630025" y="4916675"/>
            <a:ext cx="788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Residuals: </a:t>
            </a:r>
            <a:r>
              <a:rPr lang="en-US" sz="1600"/>
              <a:t>Helps retain the original input information (input and positional)</a:t>
            </a:r>
            <a:endParaRPr sz="1600"/>
          </a:p>
        </p:txBody>
      </p:sp>
      <p:sp>
        <p:nvSpPr>
          <p:cNvPr id="950" name="Google Shape;950;g327d93f290d_2_1279"/>
          <p:cNvSpPr txBox="1"/>
          <p:nvPr/>
        </p:nvSpPr>
        <p:spPr>
          <a:xfrm>
            <a:off x="7771450" y="2027500"/>
            <a:ext cx="2014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Normalization</a:t>
            </a:r>
            <a:r>
              <a:rPr b="1" lang="en-US" sz="1600"/>
              <a:t>: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Stabilizes the learning process by ensuring the outputs have a consistent scale and distribution.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27d93f290d_2_130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6" name="Google Shape;956;g327d93f290d_2_130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Encoder Layer</a:t>
            </a:r>
            <a:r>
              <a:rPr b="1" lang="en-US" sz="3600"/>
              <a:t>: </a:t>
            </a:r>
            <a:r>
              <a:rPr lang="en-US" sz="3600"/>
              <a:t>Feed Forward</a:t>
            </a:r>
            <a:endParaRPr sz="3600"/>
          </a:p>
        </p:txBody>
      </p:sp>
      <p:sp>
        <p:nvSpPr>
          <p:cNvPr id="957" name="Google Shape;957;g327d93f290d_2_1309"/>
          <p:cNvSpPr/>
          <p:nvPr/>
        </p:nvSpPr>
        <p:spPr>
          <a:xfrm>
            <a:off x="4173915" y="2339975"/>
            <a:ext cx="3519300" cy="2359800"/>
          </a:xfrm>
          <a:prstGeom prst="rect">
            <a:avLst/>
          </a:prstGeom>
          <a:solidFill>
            <a:srgbClr val="EA9999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ReLU(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1"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</a:t>
            </a:r>
            <a:r>
              <a:rPr b="1" baseline="-25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g327d93f290d_2_1309"/>
          <p:cNvPicPr preferRelativeResize="0"/>
          <p:nvPr/>
        </p:nvPicPr>
        <p:blipFill rotWithShape="1">
          <a:blip r:embed="rId3">
            <a:alphaModFix/>
          </a:blip>
          <a:srcRect b="3138" l="6155" r="6278" t="5084"/>
          <a:stretch/>
        </p:blipFill>
        <p:spPr>
          <a:xfrm>
            <a:off x="5159338" y="4283804"/>
            <a:ext cx="1873325" cy="14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g327d93f290d_2_1309"/>
          <p:cNvSpPr/>
          <p:nvPr/>
        </p:nvSpPr>
        <p:spPr>
          <a:xfrm>
            <a:off x="2210676" y="2251750"/>
            <a:ext cx="1035900" cy="2536200"/>
          </a:xfrm>
          <a:prstGeom prst="rect">
            <a:avLst/>
          </a:prstGeom>
          <a:solidFill>
            <a:srgbClr val="E1EFD8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FFN(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b="1" baseline="-25000" lang="en-US" sz="1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pic>
        <p:nvPicPr>
          <p:cNvPr id="960" name="Google Shape;960;g327d93f290d_2_1309"/>
          <p:cNvPicPr preferRelativeResize="0"/>
          <p:nvPr/>
        </p:nvPicPr>
        <p:blipFill rotWithShape="1">
          <a:blip r:embed="rId4">
            <a:alphaModFix/>
          </a:blip>
          <a:srcRect b="3430" l="0" r="51449" t="34526"/>
          <a:stretch/>
        </p:blipFill>
        <p:spPr>
          <a:xfrm>
            <a:off x="9673700" y="1036325"/>
            <a:ext cx="2518299" cy="4534573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327d93f290d_2_1309"/>
          <p:cNvSpPr/>
          <p:nvPr/>
        </p:nvSpPr>
        <p:spPr>
          <a:xfrm>
            <a:off x="10751675" y="1649350"/>
            <a:ext cx="1383000" cy="60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g327d93f290d_2_1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327d93f290d_2_1309"/>
          <p:cNvSpPr/>
          <p:nvPr/>
        </p:nvSpPr>
        <p:spPr>
          <a:xfrm>
            <a:off x="8620567" y="2339977"/>
            <a:ext cx="855000" cy="31266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="1" baseline="-25000"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64" name="Google Shape;964;g327d93f290d_2_1309"/>
          <p:cNvSpPr txBox="1"/>
          <p:nvPr/>
        </p:nvSpPr>
        <p:spPr>
          <a:xfrm>
            <a:off x="3528152" y="3167410"/>
            <a:ext cx="3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965" name="Google Shape;965;g327d93f290d_2_1309"/>
          <p:cNvSpPr txBox="1"/>
          <p:nvPr/>
        </p:nvSpPr>
        <p:spPr>
          <a:xfrm>
            <a:off x="8083091" y="3167410"/>
            <a:ext cx="2808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966" name="Google Shape;966;g327d93f290d_2_1309"/>
          <p:cNvPicPr preferRelativeResize="0"/>
          <p:nvPr/>
        </p:nvPicPr>
        <p:blipFill rotWithShape="1">
          <a:blip r:embed="rId6">
            <a:alphaModFix/>
          </a:blip>
          <a:srcRect b="20574" l="0" r="0" t="23999"/>
          <a:stretch/>
        </p:blipFill>
        <p:spPr>
          <a:xfrm>
            <a:off x="906350" y="1788613"/>
            <a:ext cx="4880699" cy="3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28467227b5_0_639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2" name="Google Shape;972;g328467227b5_0_63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Multiple Layers… Multiple Interactions! </a:t>
            </a:r>
            <a:endParaRPr sz="3600"/>
          </a:p>
        </p:txBody>
      </p:sp>
      <p:pic>
        <p:nvPicPr>
          <p:cNvPr id="973" name="Google Shape;973;g328467227b5_0_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g328467227b5_0_639"/>
          <p:cNvGrpSpPr/>
          <p:nvPr/>
        </p:nvGrpSpPr>
        <p:grpSpPr>
          <a:xfrm>
            <a:off x="1058763" y="1962400"/>
            <a:ext cx="1356076" cy="2811125"/>
            <a:chOff x="1171813" y="1930400"/>
            <a:chExt cx="1356076" cy="2811125"/>
          </a:xfrm>
        </p:grpSpPr>
        <p:pic>
          <p:nvPicPr>
            <p:cNvPr id="975" name="Google Shape;975;g328467227b5_0_639"/>
            <p:cNvPicPr preferRelativeResize="0"/>
            <p:nvPr/>
          </p:nvPicPr>
          <p:blipFill rotWithShape="1">
            <a:blip r:embed="rId4">
              <a:alphaModFix/>
            </a:blip>
            <a:srcRect b="3430" l="0" r="51449" t="34526"/>
            <a:stretch/>
          </p:blipFill>
          <p:spPr>
            <a:xfrm>
              <a:off x="1171813" y="1930400"/>
              <a:ext cx="1356076" cy="2441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g328467227b5_0_639"/>
            <p:cNvSpPr txBox="1"/>
            <p:nvPr/>
          </p:nvSpPr>
          <p:spPr>
            <a:xfrm>
              <a:off x="1171851" y="4372225"/>
              <a:ext cx="135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Layer 0</a:t>
              </a:r>
              <a:endParaRPr sz="1800"/>
            </a:p>
          </p:txBody>
        </p:sp>
      </p:grpSp>
      <p:grpSp>
        <p:nvGrpSpPr>
          <p:cNvPr id="977" name="Google Shape;977;g328467227b5_0_639"/>
          <p:cNvGrpSpPr/>
          <p:nvPr/>
        </p:nvGrpSpPr>
        <p:grpSpPr>
          <a:xfrm>
            <a:off x="2793013" y="1962400"/>
            <a:ext cx="1356076" cy="2811125"/>
            <a:chOff x="1171813" y="1930400"/>
            <a:chExt cx="1356076" cy="2811125"/>
          </a:xfrm>
        </p:grpSpPr>
        <p:pic>
          <p:nvPicPr>
            <p:cNvPr id="978" name="Google Shape;978;g328467227b5_0_639"/>
            <p:cNvPicPr preferRelativeResize="0"/>
            <p:nvPr/>
          </p:nvPicPr>
          <p:blipFill rotWithShape="1">
            <a:blip r:embed="rId4">
              <a:alphaModFix/>
            </a:blip>
            <a:srcRect b="3430" l="0" r="51449" t="34526"/>
            <a:stretch/>
          </p:blipFill>
          <p:spPr>
            <a:xfrm>
              <a:off x="1171813" y="1930400"/>
              <a:ext cx="1356076" cy="2441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Google Shape;979;g328467227b5_0_639"/>
            <p:cNvSpPr txBox="1"/>
            <p:nvPr/>
          </p:nvSpPr>
          <p:spPr>
            <a:xfrm>
              <a:off x="1171851" y="4372225"/>
              <a:ext cx="135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Layer 1</a:t>
              </a:r>
              <a:endParaRPr sz="1800"/>
            </a:p>
          </p:txBody>
        </p:sp>
      </p:grpSp>
      <p:grpSp>
        <p:nvGrpSpPr>
          <p:cNvPr id="980" name="Google Shape;980;g328467227b5_0_639"/>
          <p:cNvGrpSpPr/>
          <p:nvPr/>
        </p:nvGrpSpPr>
        <p:grpSpPr>
          <a:xfrm>
            <a:off x="4527263" y="1962400"/>
            <a:ext cx="1356076" cy="2811125"/>
            <a:chOff x="1171813" y="1930400"/>
            <a:chExt cx="1356076" cy="2811125"/>
          </a:xfrm>
        </p:grpSpPr>
        <p:pic>
          <p:nvPicPr>
            <p:cNvPr id="981" name="Google Shape;981;g328467227b5_0_639"/>
            <p:cNvPicPr preferRelativeResize="0"/>
            <p:nvPr/>
          </p:nvPicPr>
          <p:blipFill rotWithShape="1">
            <a:blip r:embed="rId4">
              <a:alphaModFix/>
            </a:blip>
            <a:srcRect b="3430" l="0" r="51449" t="34526"/>
            <a:stretch/>
          </p:blipFill>
          <p:spPr>
            <a:xfrm>
              <a:off x="1171813" y="1930400"/>
              <a:ext cx="1356076" cy="2441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g328467227b5_0_639"/>
            <p:cNvSpPr txBox="1"/>
            <p:nvPr/>
          </p:nvSpPr>
          <p:spPr>
            <a:xfrm>
              <a:off x="1171851" y="4372225"/>
              <a:ext cx="135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Layer 2</a:t>
              </a:r>
              <a:endParaRPr sz="1800"/>
            </a:p>
          </p:txBody>
        </p:sp>
      </p:grpSp>
      <p:grpSp>
        <p:nvGrpSpPr>
          <p:cNvPr id="983" name="Google Shape;983;g328467227b5_0_639"/>
          <p:cNvGrpSpPr/>
          <p:nvPr/>
        </p:nvGrpSpPr>
        <p:grpSpPr>
          <a:xfrm>
            <a:off x="6571088" y="1962388"/>
            <a:ext cx="1356076" cy="2811125"/>
            <a:chOff x="1171813" y="1930400"/>
            <a:chExt cx="1356076" cy="2811125"/>
          </a:xfrm>
        </p:grpSpPr>
        <p:pic>
          <p:nvPicPr>
            <p:cNvPr id="984" name="Google Shape;984;g328467227b5_0_639"/>
            <p:cNvPicPr preferRelativeResize="0"/>
            <p:nvPr/>
          </p:nvPicPr>
          <p:blipFill rotWithShape="1">
            <a:blip r:embed="rId4">
              <a:alphaModFix/>
            </a:blip>
            <a:srcRect b="3430" l="0" r="51449" t="34526"/>
            <a:stretch/>
          </p:blipFill>
          <p:spPr>
            <a:xfrm>
              <a:off x="1171813" y="1930400"/>
              <a:ext cx="1356076" cy="2441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Google Shape;985;g328467227b5_0_639"/>
            <p:cNvSpPr txBox="1"/>
            <p:nvPr/>
          </p:nvSpPr>
          <p:spPr>
            <a:xfrm>
              <a:off x="1171851" y="4372225"/>
              <a:ext cx="1356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Layer N</a:t>
              </a:r>
              <a:endParaRPr sz="1800"/>
            </a:p>
          </p:txBody>
        </p:sp>
      </p:grpSp>
      <p:sp>
        <p:nvSpPr>
          <p:cNvPr id="986" name="Google Shape;986;g328467227b5_0_639"/>
          <p:cNvSpPr txBox="1"/>
          <p:nvPr/>
        </p:nvSpPr>
        <p:spPr>
          <a:xfrm>
            <a:off x="5566326" y="3060663"/>
            <a:ext cx="135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…</a:t>
            </a:r>
            <a:endParaRPr sz="2200"/>
          </a:p>
        </p:txBody>
      </p:sp>
      <p:cxnSp>
        <p:nvCxnSpPr>
          <p:cNvPr id="987" name="Google Shape;987;g328467227b5_0_639"/>
          <p:cNvCxnSpPr/>
          <p:nvPr/>
        </p:nvCxnSpPr>
        <p:spPr>
          <a:xfrm>
            <a:off x="1287100" y="5059975"/>
            <a:ext cx="6779400" cy="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g328467227b5_0_639"/>
          <p:cNvSpPr txBox="1"/>
          <p:nvPr/>
        </p:nvSpPr>
        <p:spPr>
          <a:xfrm>
            <a:off x="8400551" y="1962400"/>
            <a:ext cx="3563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As we go up in layers, more abstract interactions will be captured!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89" name="Google Shape;989;g328467227b5_0_639"/>
          <p:cNvSpPr txBox="1"/>
          <p:nvPr/>
        </p:nvSpPr>
        <p:spPr>
          <a:xfrm>
            <a:off x="1058801" y="5146125"/>
            <a:ext cx="135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Low-level patterns</a:t>
            </a:r>
            <a:endParaRPr sz="1800"/>
          </a:p>
        </p:txBody>
      </p:sp>
      <p:sp>
        <p:nvSpPr>
          <p:cNvPr id="990" name="Google Shape;990;g328467227b5_0_639"/>
          <p:cNvSpPr txBox="1"/>
          <p:nvPr/>
        </p:nvSpPr>
        <p:spPr>
          <a:xfrm>
            <a:off x="6435525" y="5146125"/>
            <a:ext cx="153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Deeper</a:t>
            </a:r>
            <a:endParaRPr b="1" sz="1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Interactions</a:t>
            </a:r>
            <a:endParaRPr b="1" sz="1800"/>
          </a:p>
        </p:txBody>
      </p:sp>
      <p:sp>
        <p:nvSpPr>
          <p:cNvPr id="991" name="Google Shape;991;g328467227b5_0_639"/>
          <p:cNvSpPr/>
          <p:nvPr/>
        </p:nvSpPr>
        <p:spPr>
          <a:xfrm>
            <a:off x="498500" y="2220550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Token Relationships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92" name="Google Shape;992;g328467227b5_0_639"/>
          <p:cNvSpPr/>
          <p:nvPr/>
        </p:nvSpPr>
        <p:spPr>
          <a:xfrm>
            <a:off x="4040750" y="2220550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Dependencies across tokens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93" name="Google Shape;993;g328467227b5_0_639"/>
          <p:cNvSpPr/>
          <p:nvPr/>
        </p:nvSpPr>
        <p:spPr>
          <a:xfrm>
            <a:off x="2178975" y="3491475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Grammar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994" name="Google Shape;994;g328467227b5_0_639"/>
          <p:cNvSpPr/>
          <p:nvPr/>
        </p:nvSpPr>
        <p:spPr>
          <a:xfrm>
            <a:off x="6153450" y="3491463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Semantic Meaning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28467227b5_0_675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0" name="Google Shape;1000;g328467227b5_0_67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Transformer: </a:t>
            </a:r>
            <a:r>
              <a:rPr lang="en-US" sz="3600"/>
              <a:t>Applications</a:t>
            </a:r>
            <a:endParaRPr sz="3600"/>
          </a:p>
        </p:txBody>
      </p:sp>
      <p:pic>
        <p:nvPicPr>
          <p:cNvPr id="1001" name="Google Shape;1001;g328467227b5_0_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962" y="69287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328467227b5_0_675"/>
          <p:cNvSpPr/>
          <p:nvPr/>
        </p:nvSpPr>
        <p:spPr>
          <a:xfrm>
            <a:off x="970125" y="1984750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Text Classification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003" name="Google Shape;1003;g328467227b5_0_675"/>
          <p:cNvSpPr/>
          <p:nvPr/>
        </p:nvSpPr>
        <p:spPr>
          <a:xfrm>
            <a:off x="4729050" y="1984750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Named Entity Recognition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004" name="Google Shape;1004;g328467227b5_0_675"/>
          <p:cNvSpPr/>
          <p:nvPr/>
        </p:nvSpPr>
        <p:spPr>
          <a:xfrm>
            <a:off x="8487975" y="1984750"/>
            <a:ext cx="2733900" cy="9732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Question-Answering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005" name="Google Shape;1005;g328467227b5_0_675"/>
          <p:cNvSpPr txBox="1"/>
          <p:nvPr/>
        </p:nvSpPr>
        <p:spPr>
          <a:xfrm>
            <a:off x="970125" y="3151250"/>
            <a:ext cx="321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Sentiment Analysis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06" name="Google Shape;1006;g328467227b5_0_675"/>
          <p:cNvSpPr txBox="1"/>
          <p:nvPr/>
        </p:nvSpPr>
        <p:spPr>
          <a:xfrm>
            <a:off x="970125" y="4470450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07" name="Google Shape;1007;g328467227b5_0_675"/>
          <p:cNvSpPr txBox="1"/>
          <p:nvPr/>
        </p:nvSpPr>
        <p:spPr>
          <a:xfrm>
            <a:off x="729375" y="4360350"/>
            <a:ext cx="3215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Determining if a review is positive or negative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08" name="Google Shape;1008;g328467227b5_0_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75" y="4739850"/>
            <a:ext cx="743725" cy="74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328467227b5_0_675"/>
          <p:cNvSpPr txBox="1"/>
          <p:nvPr/>
        </p:nvSpPr>
        <p:spPr>
          <a:xfrm>
            <a:off x="4729050" y="3151250"/>
            <a:ext cx="2733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Identifying entities like people, organizations, and dates in a sentence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010" name="Google Shape;1010;g328467227b5_0_675"/>
          <p:cNvCxnSpPr/>
          <p:nvPr/>
        </p:nvCxnSpPr>
        <p:spPr>
          <a:xfrm>
            <a:off x="2289275" y="3605850"/>
            <a:ext cx="0" cy="6093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g328467227b5_0_675"/>
          <p:cNvSpPr txBox="1"/>
          <p:nvPr/>
        </p:nvSpPr>
        <p:spPr>
          <a:xfrm>
            <a:off x="8487975" y="3151250"/>
            <a:ext cx="2733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Encodes both the question and the context to extract the answer.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012" name="Google Shape;1012;g328467227b5_0_6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8069" y="4215150"/>
            <a:ext cx="1363800" cy="13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7d93f290d_1_76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Corpora</a:t>
            </a:r>
            <a:endParaRPr sz="3600"/>
          </a:p>
        </p:txBody>
      </p:sp>
      <p:sp>
        <p:nvSpPr>
          <p:cNvPr id="146" name="Google Shape;146;g327d93f290d_1_76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7" name="Google Shape;147;g327d93f290d_1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27d93f290d_1_76"/>
          <p:cNvSpPr txBox="1"/>
          <p:nvPr>
            <p:ph idx="1" type="body"/>
          </p:nvPr>
        </p:nvSpPr>
        <p:spPr>
          <a:xfrm>
            <a:off x="838200" y="1908250"/>
            <a:ext cx="105156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2400"/>
              <a:t>Corpora: </a:t>
            </a:r>
            <a:r>
              <a:rPr lang="en-US" sz="2400"/>
              <a:t>Large and structured sets of text (i.e. a collection of documents)</a:t>
            </a:r>
            <a:endParaRPr sz="2400"/>
          </a:p>
        </p:txBody>
      </p:sp>
      <p:sp>
        <p:nvSpPr>
          <p:cNvPr id="149" name="Google Shape;149;g327d93f290d_1_76"/>
          <p:cNvSpPr txBox="1"/>
          <p:nvPr>
            <p:ph idx="1" type="body"/>
          </p:nvPr>
        </p:nvSpPr>
        <p:spPr>
          <a:xfrm>
            <a:off x="7210050" y="2617875"/>
            <a:ext cx="40140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A text is written by…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 specific writer(s), ​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at a specific time, ​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in a specific variety,​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of a specific language, ​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lang="en-US" sz="1900"/>
              <a:t>for a specific function.​</a:t>
            </a:r>
            <a:endParaRPr sz="1900"/>
          </a:p>
        </p:txBody>
      </p:sp>
      <p:sp>
        <p:nvSpPr>
          <p:cNvPr id="150" name="Google Shape;150;g327d93f290d_1_76"/>
          <p:cNvSpPr/>
          <p:nvPr/>
        </p:nvSpPr>
        <p:spPr>
          <a:xfrm>
            <a:off x="838200" y="2540650"/>
            <a:ext cx="5970600" cy="802800"/>
          </a:xfrm>
          <a:prstGeom prst="roundRect">
            <a:avLst>
              <a:gd fmla="val 16667" name="adj"/>
            </a:avLst>
          </a:prstGeom>
          <a:solidFill>
            <a:srgbClr val="C0142A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Words don’t appear out of nowhere…</a:t>
            </a:r>
            <a:endParaRPr b="1" sz="1900">
              <a:solidFill>
                <a:schemeClr val="lt1"/>
              </a:solidFill>
            </a:endParaRPr>
          </a:p>
        </p:txBody>
      </p:sp>
      <p:pic>
        <p:nvPicPr>
          <p:cNvPr id="151" name="Google Shape;151;g327d93f290d_1_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575" y="3510550"/>
            <a:ext cx="3139451" cy="20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27d93f290d_1_76"/>
          <p:cNvPicPr preferRelativeResize="0"/>
          <p:nvPr/>
        </p:nvPicPr>
        <p:blipFill rotWithShape="1">
          <a:blip r:embed="rId5">
            <a:alphaModFix/>
          </a:blip>
          <a:srcRect b="14422" l="0" r="0" t="14600"/>
          <a:stretch/>
        </p:blipFill>
        <p:spPr>
          <a:xfrm>
            <a:off x="4527945" y="3510538"/>
            <a:ext cx="1964812" cy="209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/>
          <p:cNvSpPr txBox="1"/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Exercise Time</a:t>
            </a:r>
            <a:endParaRPr b="1" sz="3600"/>
          </a:p>
        </p:txBody>
      </p:sp>
      <p:sp>
        <p:nvSpPr>
          <p:cNvPr id="1018" name="Google Shape;1018;g328f2e5a060_0_24"/>
          <p:cNvSpPr txBox="1"/>
          <p:nvPr>
            <p:ph idx="12" type="sldNum"/>
          </p:nvPr>
        </p:nvSpPr>
        <p:spPr>
          <a:xfrm>
            <a:off x="9158150" y="633670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/>
          </a:p>
        </p:txBody>
      </p:sp>
      <p:pic>
        <p:nvPicPr>
          <p:cNvPr id="1019" name="Google Shape;1019;g328f2e5a06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cap="flat" cmpd="sng" w="28575">
            <a:solidFill>
              <a:srgbClr val="C0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21" name="Google Shape;1021;g328f2e5a060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>
            <a:alphaModFix/>
          </a:blip>
          <a:srcRect b="6306" l="0" r="0" t="21184"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/>
          <p:nvPr>
            <p:ph idx="1" type="body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1029" name="Google Shape;1029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7d93f290d_1_96"/>
          <p:cNvSpPr txBox="1"/>
          <p:nvPr>
            <p:ph idx="1" type="body"/>
          </p:nvPr>
        </p:nvSpPr>
        <p:spPr>
          <a:xfrm>
            <a:off x="990600" y="2895400"/>
            <a:ext cx="106455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Languages: </a:t>
            </a:r>
            <a:r>
              <a:rPr lang="en-US" sz="2400"/>
              <a:t>There are 7100 different </a:t>
            </a:r>
            <a:r>
              <a:rPr lang="en-US" sz="2400"/>
              <a:t>languages - with different varieties!</a:t>
            </a:r>
            <a:endParaRPr sz="2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Genre: </a:t>
            </a:r>
            <a:r>
              <a:rPr lang="en-US" sz="2400"/>
              <a:t>Scientific paper, Romance novel, Biography, News article </a:t>
            </a:r>
            <a:endParaRPr sz="2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Code Switching: </a:t>
            </a:r>
            <a:r>
              <a:rPr lang="en-US" sz="2400"/>
              <a:t>Very prevalent on social media!</a:t>
            </a:r>
            <a:endParaRPr sz="2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	</a:t>
            </a:r>
            <a:r>
              <a:rPr i="1" lang="en-US" sz="2400"/>
              <a:t>“</a:t>
            </a:r>
            <a:r>
              <a:rPr i="1" lang="en-US" sz="2400">
                <a:solidFill>
                  <a:srgbClr val="008FBC"/>
                </a:solidFill>
              </a:rPr>
              <a:t>I absolutely love</a:t>
            </a:r>
            <a:r>
              <a:rPr i="1" lang="en-US" sz="2400"/>
              <a:t> a tua roupa nova”</a:t>
            </a:r>
            <a:endParaRPr i="1" sz="24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-US" sz="2400"/>
              <a:t>	“Bonjour! </a:t>
            </a:r>
            <a:r>
              <a:rPr i="1" lang="en-US" sz="2400">
                <a:solidFill>
                  <a:srgbClr val="008FBC"/>
                </a:solidFill>
              </a:rPr>
              <a:t>How are you?</a:t>
            </a:r>
            <a:r>
              <a:rPr i="1" lang="en-US" sz="2400"/>
              <a:t>”</a:t>
            </a:r>
            <a:endParaRPr i="1" sz="2400"/>
          </a:p>
        </p:txBody>
      </p:sp>
      <p:sp>
        <p:nvSpPr>
          <p:cNvPr id="158" name="Google Shape;158;g327d93f290d_1_96"/>
          <p:cNvSpPr txBox="1"/>
          <p:nvPr>
            <p:ph idx="1" type="body"/>
          </p:nvPr>
        </p:nvSpPr>
        <p:spPr>
          <a:xfrm>
            <a:off x="838200" y="1908250"/>
            <a:ext cx="10515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/>
              <a:t>Having an incredible variety of documents has its </a:t>
            </a:r>
            <a:r>
              <a:rPr b="1" lang="en-US" sz="2400">
                <a:solidFill>
                  <a:srgbClr val="38761D"/>
                </a:solidFill>
              </a:rPr>
              <a:t>advantages</a:t>
            </a:r>
            <a:r>
              <a:rPr b="1" lang="en-US" sz="2400"/>
              <a:t> </a:t>
            </a:r>
            <a:r>
              <a:rPr lang="en-US" sz="2400"/>
              <a:t>and </a:t>
            </a:r>
            <a:r>
              <a:rPr b="1" lang="en-US" sz="2400">
                <a:solidFill>
                  <a:srgbClr val="C0142A"/>
                </a:solidFill>
              </a:rPr>
              <a:t>disadvantages</a:t>
            </a:r>
            <a:endParaRPr b="1" sz="2400">
              <a:solidFill>
                <a:srgbClr val="C0142A"/>
              </a:solidFill>
            </a:endParaRPr>
          </a:p>
        </p:txBody>
      </p:sp>
      <p:sp>
        <p:nvSpPr>
          <p:cNvPr id="159" name="Google Shape;159;g327d93f290d_1_96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Corpora Variations</a:t>
            </a:r>
            <a:endParaRPr sz="3600"/>
          </a:p>
        </p:txBody>
      </p:sp>
      <p:sp>
        <p:nvSpPr>
          <p:cNvPr id="160" name="Google Shape;160;g327d93f290d_1_96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1" name="Google Shape;161;g327d93f290d_1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27d93f290d_1_96"/>
          <p:cNvSpPr/>
          <p:nvPr/>
        </p:nvSpPr>
        <p:spPr>
          <a:xfrm>
            <a:off x="1019988" y="2819475"/>
            <a:ext cx="4913700" cy="743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We will have a lot of different examples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3" name="Google Shape;163;g327d93f290d_1_96"/>
          <p:cNvSpPr/>
          <p:nvPr/>
        </p:nvSpPr>
        <p:spPr>
          <a:xfrm>
            <a:off x="6062413" y="2819475"/>
            <a:ext cx="5544300" cy="743700"/>
          </a:xfrm>
          <a:prstGeom prst="roundRect">
            <a:avLst>
              <a:gd fmla="val 16667" name="adj"/>
            </a:avLst>
          </a:prstGeom>
          <a:solidFill>
            <a:srgbClr val="C0142A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All of these variations are difficult to </a:t>
            </a:r>
            <a:r>
              <a:rPr b="1" lang="en-US" sz="1900">
                <a:solidFill>
                  <a:schemeClr val="lt1"/>
                </a:solidFill>
              </a:rPr>
              <a:t>handle..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7d93f290d_1_131"/>
          <p:cNvSpPr txBox="1"/>
          <p:nvPr>
            <p:ph idx="1" type="body"/>
          </p:nvPr>
        </p:nvSpPr>
        <p:spPr>
          <a:xfrm>
            <a:off x="838200" y="1908250"/>
            <a:ext cx="105156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/>
              <a:t>Another challenge is handling different writing systems: We do not all use the same alphabet to communicate/write!</a:t>
            </a:r>
            <a:endParaRPr b="1" sz="2400">
              <a:solidFill>
                <a:srgbClr val="C0142A"/>
              </a:solidFill>
            </a:endParaRPr>
          </a:p>
        </p:txBody>
      </p:sp>
      <p:sp>
        <p:nvSpPr>
          <p:cNvPr id="169" name="Google Shape;169;g327d93f290d_1_13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Natural Language Processing: </a:t>
            </a:r>
            <a:r>
              <a:rPr lang="en-US" sz="3600"/>
              <a:t>Writing Systems</a:t>
            </a:r>
            <a:endParaRPr sz="3600"/>
          </a:p>
        </p:txBody>
      </p:sp>
      <p:sp>
        <p:nvSpPr>
          <p:cNvPr id="170" name="Google Shape;170;g327d93f290d_1_131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71" name="Google Shape;171;g327d93f290d_1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27d93f290d_1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900" y="3130825"/>
            <a:ext cx="2249526" cy="22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27d93f290d_1_131"/>
          <p:cNvPicPr preferRelativeResize="0"/>
          <p:nvPr/>
        </p:nvPicPr>
        <p:blipFill rotWithShape="1">
          <a:blip r:embed="rId5">
            <a:alphaModFix/>
          </a:blip>
          <a:srcRect b="51326" l="0" r="0" t="0"/>
          <a:stretch/>
        </p:blipFill>
        <p:spPr>
          <a:xfrm>
            <a:off x="3922249" y="2932600"/>
            <a:ext cx="4347501" cy="9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27d93f290d_1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0575" y="3061163"/>
            <a:ext cx="2388850" cy="23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27d93f290d_1_131"/>
          <p:cNvPicPr preferRelativeResize="0"/>
          <p:nvPr/>
        </p:nvPicPr>
        <p:blipFill rotWithShape="1">
          <a:blip r:embed="rId7">
            <a:alphaModFix/>
          </a:blip>
          <a:srcRect b="0" l="0" r="0" t="25506"/>
          <a:stretch/>
        </p:blipFill>
        <p:spPr>
          <a:xfrm>
            <a:off x="3773950" y="3994925"/>
            <a:ext cx="4644100" cy="18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d93f290d_1_10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b="1" lang="en-US" sz="3600"/>
              <a:t>Assuming that we finally have our corpora…</a:t>
            </a:r>
            <a:endParaRPr b="1" sz="3600"/>
          </a:p>
        </p:txBody>
      </p:sp>
      <p:sp>
        <p:nvSpPr>
          <p:cNvPr id="181" name="Google Shape;181;g327d93f290d_1_107"/>
          <p:cNvSpPr txBox="1"/>
          <p:nvPr>
            <p:ph idx="12" type="sldNum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sz="2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2" name="Google Shape;182;g327d93f290d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27d93f290d_1_107"/>
          <p:cNvSpPr txBox="1"/>
          <p:nvPr>
            <p:ph idx="1" type="body"/>
          </p:nvPr>
        </p:nvSpPr>
        <p:spPr>
          <a:xfrm>
            <a:off x="838200" y="1908250"/>
            <a:ext cx="105156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/>
              <a:t>How do we determine how many words are in a sentence of one of the documents? How many words are there in a given corpus?</a:t>
            </a:r>
            <a:endParaRPr sz="2400"/>
          </a:p>
        </p:txBody>
      </p:sp>
      <p:sp>
        <p:nvSpPr>
          <p:cNvPr id="184" name="Google Shape;184;g327d93f290d_1_107"/>
          <p:cNvSpPr txBox="1"/>
          <p:nvPr>
            <p:ph idx="1" type="body"/>
          </p:nvPr>
        </p:nvSpPr>
        <p:spPr>
          <a:xfrm>
            <a:off x="838200" y="3549463"/>
            <a:ext cx="10515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How do we </a:t>
            </a:r>
            <a:r>
              <a:rPr b="1" lang="en-US" sz="2400">
                <a:solidFill>
                  <a:srgbClr val="E69138"/>
                </a:solidFill>
              </a:rPr>
              <a:t>parse</a:t>
            </a:r>
            <a:r>
              <a:rPr b="1" lang="en-US" sz="2400"/>
              <a:t> the text?</a:t>
            </a:r>
            <a:endParaRPr b="1" sz="2400">
              <a:solidFill>
                <a:srgbClr val="1155CC"/>
              </a:solidFill>
            </a:endParaRPr>
          </a:p>
        </p:txBody>
      </p:sp>
      <p:pic>
        <p:nvPicPr>
          <p:cNvPr id="185" name="Google Shape;185;g327d93f290d_1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121" y="3447254"/>
            <a:ext cx="948150" cy="9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27d93f290d_1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446" y="3447254"/>
            <a:ext cx="948150" cy="9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2021-05-12T11:20:31Z</dcterms:created>
  <dc:creator>Beatriz Roberto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